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xml" ContentType="application/vnd.openxmlformats-officedocument.themeOverr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3.xml" ContentType="application/vnd.openxmlformats-officedocument.themeOverr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92" r:id="rId5"/>
    <p:sldId id="321" r:id="rId6"/>
    <p:sldId id="322" r:id="rId7"/>
    <p:sldId id="323" r:id="rId8"/>
    <p:sldId id="325" r:id="rId9"/>
    <p:sldId id="310" r:id="rId10"/>
    <p:sldId id="311" r:id="rId11"/>
    <p:sldId id="313" r:id="rId12"/>
    <p:sldId id="336" r:id="rId13"/>
    <p:sldId id="333" r:id="rId14"/>
    <p:sldId id="332" r:id="rId15"/>
    <p:sldId id="315" r:id="rId16"/>
    <p:sldId id="312" r:id="rId17"/>
    <p:sldId id="320" r:id="rId18"/>
    <p:sldId id="317" r:id="rId19"/>
    <p:sldId id="314" r:id="rId20"/>
    <p:sldId id="318" r:id="rId21"/>
    <p:sldId id="335" r:id="rId22"/>
    <p:sldId id="326" r:id="rId23"/>
    <p:sldId id="327" r:id="rId24"/>
    <p:sldId id="328"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29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978" autoAdjust="0"/>
  </p:normalViewPr>
  <p:slideViewPr>
    <p:cSldViewPr snapToGrid="0">
      <p:cViewPr varScale="1">
        <p:scale>
          <a:sx n="78" d="100"/>
          <a:sy n="78" d="100"/>
        </p:scale>
        <p:origin x="18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Amount Spent</a:t>
            </a:r>
            <a:r>
              <a:rPr lang="en-US" baseline="0"/>
              <a:t> on Toner</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65338256899654"/>
          <c:y val="0.11314513579066864"/>
          <c:w val="0.87306887983203141"/>
          <c:h val="0.75573695261435825"/>
        </c:manualLayout>
      </c:layout>
      <c:barChart>
        <c:barDir val="col"/>
        <c:grouping val="clustered"/>
        <c:varyColors val="0"/>
        <c:ser>
          <c:idx val="0"/>
          <c:order val="0"/>
          <c:tx>
            <c:strRef>
              <c:f>Sheet1!$B$1</c:f>
              <c:strCache>
                <c:ptCount val="1"/>
                <c:pt idx="0">
                  <c:v>Combined Card Usage</c:v>
                </c:pt>
              </c:strCache>
            </c:strRef>
          </c:tx>
          <c:spPr>
            <a:solidFill>
              <a:srgbClr val="FF0066"/>
            </a:solidFill>
            <a:ln>
              <a:noFill/>
            </a:ln>
            <a:effectLst/>
          </c:spPr>
          <c:invertIfNegative val="0"/>
          <c:cat>
            <c:strRef>
              <c:f>Sheet1!$A$2:$A$5</c:f>
              <c:strCache>
                <c:ptCount val="4"/>
                <c:pt idx="0">
                  <c:v>2007-2010</c:v>
                </c:pt>
                <c:pt idx="1">
                  <c:v>2010-2013</c:v>
                </c:pt>
                <c:pt idx="2">
                  <c:v>2013-2016</c:v>
                </c:pt>
                <c:pt idx="3">
                  <c:v>2016-2019</c:v>
                </c:pt>
              </c:strCache>
            </c:strRef>
          </c:cat>
          <c:val>
            <c:numRef>
              <c:f>Sheet1!$B$2:$B$5</c:f>
              <c:numCache>
                <c:formatCode>General</c:formatCode>
                <c:ptCount val="4"/>
                <c:pt idx="0" formatCode="#,##0">
                  <c:v>25000</c:v>
                </c:pt>
                <c:pt idx="1">
                  <c:v>223000</c:v>
                </c:pt>
                <c:pt idx="2">
                  <c:v>597000</c:v>
                </c:pt>
                <c:pt idx="3">
                  <c:v>680000</c:v>
                </c:pt>
              </c:numCache>
            </c:numRef>
          </c:val>
          <c:extLst>
            <c:ext xmlns:c16="http://schemas.microsoft.com/office/drawing/2014/chart" uri="{C3380CC4-5D6E-409C-BE32-E72D297353CC}">
              <c16:uniqueId val="{00000000-20DD-4C8A-82C9-AEB17BEA6797}"/>
            </c:ext>
          </c:extLst>
        </c:ser>
        <c:dLbls>
          <c:showLegendKey val="0"/>
          <c:showVal val="0"/>
          <c:showCatName val="0"/>
          <c:showSerName val="0"/>
          <c:showPercent val="0"/>
          <c:showBubbleSize val="0"/>
        </c:dLbls>
        <c:gapWidth val="150"/>
        <c:axId val="620537344"/>
        <c:axId val="620533736"/>
      </c:barChart>
      <c:catAx>
        <c:axId val="62053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0533736"/>
        <c:crosses val="autoZero"/>
        <c:auto val="1"/>
        <c:lblAlgn val="ctr"/>
        <c:lblOffset val="100"/>
        <c:noMultiLvlLbl val="0"/>
      </c:catAx>
      <c:valAx>
        <c:axId val="620533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0537344"/>
        <c:crosses val="autoZero"/>
        <c:crossBetween val="between"/>
      </c:valAx>
      <c:spPr>
        <a:solidFill>
          <a:schemeClr val="bg1"/>
        </a:solidFill>
        <a:ln>
          <a:noFill/>
        </a:ln>
        <a:effectLst/>
      </c:spPr>
    </c:plotArea>
    <c:legend>
      <c:legendPos val="b"/>
      <c:layout>
        <c:manualLayout>
          <c:xMode val="edge"/>
          <c:yMode val="edge"/>
          <c:x val="0.28025212686317452"/>
          <c:y val="0.91669709145241574"/>
          <c:w val="0.52659893514475387"/>
          <c:h val="7.937013725991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0C033-B93D-49A5-BB84-E67184751CDC}" type="doc">
      <dgm:prSet loTypeId="urn:microsoft.com/office/officeart/2005/8/layout/hProcess3" loCatId="process" qsTypeId="urn:microsoft.com/office/officeart/2005/8/quickstyle/simple1" qsCatId="simple" csTypeId="urn:microsoft.com/office/officeart/2005/8/colors/accent1_2" csCatId="accent1" phldr="1"/>
      <dgm:spPr/>
    </dgm:pt>
    <dgm:pt modelId="{64CE2C80-00E0-43EB-AED1-17F6F557F385}">
      <dgm:prSet phldrT="[Text]"/>
      <dgm:spPr/>
      <dgm:t>
        <a:bodyPr/>
        <a:lstStyle/>
        <a:p>
          <a:r>
            <a:rPr lang="en-US" dirty="0"/>
            <a:t>How did this happen</a:t>
          </a:r>
        </a:p>
      </dgm:t>
    </dgm:pt>
    <dgm:pt modelId="{726A87C7-F229-4FB8-9AF4-A6EE60DCE924}" type="parTrans" cxnId="{33C8C9EE-D22A-4132-BE3E-5281080AA517}">
      <dgm:prSet/>
      <dgm:spPr/>
      <dgm:t>
        <a:bodyPr/>
        <a:lstStyle/>
        <a:p>
          <a:endParaRPr lang="en-US"/>
        </a:p>
      </dgm:t>
    </dgm:pt>
    <dgm:pt modelId="{AE3B5A48-DAA9-41B1-BBBB-D131C9F0C5EE}" type="sibTrans" cxnId="{33C8C9EE-D22A-4132-BE3E-5281080AA517}">
      <dgm:prSet/>
      <dgm:spPr/>
      <dgm:t>
        <a:bodyPr/>
        <a:lstStyle/>
        <a:p>
          <a:endParaRPr lang="en-US"/>
        </a:p>
      </dgm:t>
    </dgm:pt>
    <dgm:pt modelId="{165121EE-7175-46CB-917C-226C2EA91393}" type="pres">
      <dgm:prSet presAssocID="{0270C033-B93D-49A5-BB84-E67184751CDC}" presName="Name0" presStyleCnt="0">
        <dgm:presLayoutVars>
          <dgm:dir/>
          <dgm:animLvl val="lvl"/>
          <dgm:resizeHandles val="exact"/>
        </dgm:presLayoutVars>
      </dgm:prSet>
      <dgm:spPr/>
    </dgm:pt>
    <dgm:pt modelId="{97757197-8768-4F14-97DE-38FFDCB2206D}" type="pres">
      <dgm:prSet presAssocID="{0270C033-B93D-49A5-BB84-E67184751CDC}" presName="dummy" presStyleCnt="0"/>
      <dgm:spPr/>
    </dgm:pt>
    <dgm:pt modelId="{AC69DEA2-6CC2-4131-B8CC-7FE8EB1D4FFE}" type="pres">
      <dgm:prSet presAssocID="{0270C033-B93D-49A5-BB84-E67184751CDC}" presName="linH" presStyleCnt="0"/>
      <dgm:spPr/>
    </dgm:pt>
    <dgm:pt modelId="{2953B107-05CA-4F63-8895-3216A487E4F1}" type="pres">
      <dgm:prSet presAssocID="{0270C033-B93D-49A5-BB84-E67184751CDC}" presName="padding1" presStyleCnt="0"/>
      <dgm:spPr/>
    </dgm:pt>
    <dgm:pt modelId="{739FC4C6-EF35-47F3-AD93-BAB75C6041FA}" type="pres">
      <dgm:prSet presAssocID="{64CE2C80-00E0-43EB-AED1-17F6F557F385}" presName="linV" presStyleCnt="0"/>
      <dgm:spPr/>
    </dgm:pt>
    <dgm:pt modelId="{1FC09DD4-5B63-47CE-B2BE-7F397C2B8025}" type="pres">
      <dgm:prSet presAssocID="{64CE2C80-00E0-43EB-AED1-17F6F557F385}" presName="spVertical1" presStyleCnt="0"/>
      <dgm:spPr/>
    </dgm:pt>
    <dgm:pt modelId="{6BE0FC03-B0F4-4DE1-8070-B389C637F08B}" type="pres">
      <dgm:prSet presAssocID="{64CE2C80-00E0-43EB-AED1-17F6F557F385}" presName="parTx" presStyleLbl="revTx" presStyleIdx="0" presStyleCnt="1" custLinFactY="45443" custLinFactNeighborX="-8919" custLinFactNeighborY="100000">
        <dgm:presLayoutVars>
          <dgm:chMax val="0"/>
          <dgm:chPref val="0"/>
          <dgm:bulletEnabled val="1"/>
        </dgm:presLayoutVars>
      </dgm:prSet>
      <dgm:spPr/>
    </dgm:pt>
    <dgm:pt modelId="{27FADBC5-AE5E-4D9C-9EB6-22D61C509EDD}" type="pres">
      <dgm:prSet presAssocID="{64CE2C80-00E0-43EB-AED1-17F6F557F385}" presName="spVertical2" presStyleCnt="0"/>
      <dgm:spPr/>
    </dgm:pt>
    <dgm:pt modelId="{08ED08F1-FA32-4B0E-B7F4-1430BDD5A88B}" type="pres">
      <dgm:prSet presAssocID="{64CE2C80-00E0-43EB-AED1-17F6F557F385}" presName="spVertical3" presStyleCnt="0"/>
      <dgm:spPr/>
    </dgm:pt>
    <dgm:pt modelId="{8C911F15-FFDD-4BA0-AEA6-B0E25D2009A7}" type="pres">
      <dgm:prSet presAssocID="{0270C033-B93D-49A5-BB84-E67184751CDC}" presName="padding2" presStyleCnt="0"/>
      <dgm:spPr/>
    </dgm:pt>
    <dgm:pt modelId="{E5458A0C-3144-4713-937D-332B5DC3F4A0}" type="pres">
      <dgm:prSet presAssocID="{0270C033-B93D-49A5-BB84-E67184751CDC}" presName="negArrow" presStyleCnt="0"/>
      <dgm:spPr/>
    </dgm:pt>
    <dgm:pt modelId="{127F7941-C646-4C15-B089-F7F3AA67607F}" type="pres">
      <dgm:prSet presAssocID="{0270C033-B93D-49A5-BB84-E67184751CDC}" presName="backgroundArrow" presStyleLbl="node1" presStyleIdx="0" presStyleCnt="1" custLinFactNeighborX="54452" custLinFactNeighborY="48239"/>
      <dgm:spPr>
        <a:solidFill>
          <a:srgbClr val="FFFF00"/>
        </a:solidFill>
      </dgm:spPr>
    </dgm:pt>
  </dgm:ptLst>
  <dgm:cxnLst>
    <dgm:cxn modelId="{F04B152B-4467-4862-8A4C-E25B09CA7B31}" type="presOf" srcId="{64CE2C80-00E0-43EB-AED1-17F6F557F385}" destId="{6BE0FC03-B0F4-4DE1-8070-B389C637F08B}" srcOrd="0" destOrd="0" presId="urn:microsoft.com/office/officeart/2005/8/layout/hProcess3"/>
    <dgm:cxn modelId="{47F6856E-7620-4B90-9D54-B6A713AC2849}" type="presOf" srcId="{0270C033-B93D-49A5-BB84-E67184751CDC}" destId="{165121EE-7175-46CB-917C-226C2EA91393}" srcOrd="0" destOrd="0" presId="urn:microsoft.com/office/officeart/2005/8/layout/hProcess3"/>
    <dgm:cxn modelId="{33C8C9EE-D22A-4132-BE3E-5281080AA517}" srcId="{0270C033-B93D-49A5-BB84-E67184751CDC}" destId="{64CE2C80-00E0-43EB-AED1-17F6F557F385}" srcOrd="0" destOrd="0" parTransId="{726A87C7-F229-4FB8-9AF4-A6EE60DCE924}" sibTransId="{AE3B5A48-DAA9-41B1-BBBB-D131C9F0C5EE}"/>
    <dgm:cxn modelId="{973258FF-64BB-4CA0-8B5A-66C694658537}" type="presParOf" srcId="{165121EE-7175-46CB-917C-226C2EA91393}" destId="{97757197-8768-4F14-97DE-38FFDCB2206D}" srcOrd="0" destOrd="0" presId="urn:microsoft.com/office/officeart/2005/8/layout/hProcess3"/>
    <dgm:cxn modelId="{32E867E4-F5C7-495F-8512-2703162703EA}" type="presParOf" srcId="{165121EE-7175-46CB-917C-226C2EA91393}" destId="{AC69DEA2-6CC2-4131-B8CC-7FE8EB1D4FFE}" srcOrd="1" destOrd="0" presId="urn:microsoft.com/office/officeart/2005/8/layout/hProcess3"/>
    <dgm:cxn modelId="{9B39CB99-81FA-4CAB-A5C2-DA9701BEE4D1}" type="presParOf" srcId="{AC69DEA2-6CC2-4131-B8CC-7FE8EB1D4FFE}" destId="{2953B107-05CA-4F63-8895-3216A487E4F1}" srcOrd="0" destOrd="0" presId="urn:microsoft.com/office/officeart/2005/8/layout/hProcess3"/>
    <dgm:cxn modelId="{DD338327-0794-4B9D-82B3-7D0EB5681E78}" type="presParOf" srcId="{AC69DEA2-6CC2-4131-B8CC-7FE8EB1D4FFE}" destId="{739FC4C6-EF35-47F3-AD93-BAB75C6041FA}" srcOrd="1" destOrd="0" presId="urn:microsoft.com/office/officeart/2005/8/layout/hProcess3"/>
    <dgm:cxn modelId="{C16F241F-8C2D-43A5-BFC9-CDC88CF9A9F8}" type="presParOf" srcId="{739FC4C6-EF35-47F3-AD93-BAB75C6041FA}" destId="{1FC09DD4-5B63-47CE-B2BE-7F397C2B8025}" srcOrd="0" destOrd="0" presId="urn:microsoft.com/office/officeart/2005/8/layout/hProcess3"/>
    <dgm:cxn modelId="{9C7C8EE6-238C-4035-BC84-55B8AE825179}" type="presParOf" srcId="{739FC4C6-EF35-47F3-AD93-BAB75C6041FA}" destId="{6BE0FC03-B0F4-4DE1-8070-B389C637F08B}" srcOrd="1" destOrd="0" presId="urn:microsoft.com/office/officeart/2005/8/layout/hProcess3"/>
    <dgm:cxn modelId="{2080392A-9C91-4834-9A1C-D4F83FF730C6}" type="presParOf" srcId="{739FC4C6-EF35-47F3-AD93-BAB75C6041FA}" destId="{27FADBC5-AE5E-4D9C-9EB6-22D61C509EDD}" srcOrd="2" destOrd="0" presId="urn:microsoft.com/office/officeart/2005/8/layout/hProcess3"/>
    <dgm:cxn modelId="{08F367CF-9F18-47F7-AE36-4471D4800266}" type="presParOf" srcId="{739FC4C6-EF35-47F3-AD93-BAB75C6041FA}" destId="{08ED08F1-FA32-4B0E-B7F4-1430BDD5A88B}" srcOrd="3" destOrd="0" presId="urn:microsoft.com/office/officeart/2005/8/layout/hProcess3"/>
    <dgm:cxn modelId="{753D0030-CEA3-4683-AC59-8A718E265125}" type="presParOf" srcId="{AC69DEA2-6CC2-4131-B8CC-7FE8EB1D4FFE}" destId="{8C911F15-FFDD-4BA0-AEA6-B0E25D2009A7}" srcOrd="2" destOrd="0" presId="urn:microsoft.com/office/officeart/2005/8/layout/hProcess3"/>
    <dgm:cxn modelId="{DEEDDBB5-85BA-4DF5-8384-5E97C604B966}" type="presParOf" srcId="{AC69DEA2-6CC2-4131-B8CC-7FE8EB1D4FFE}" destId="{E5458A0C-3144-4713-937D-332B5DC3F4A0}" srcOrd="3" destOrd="0" presId="urn:microsoft.com/office/officeart/2005/8/layout/hProcess3"/>
    <dgm:cxn modelId="{067E3689-377B-48E9-B2DC-475BE35EEAE7}" type="presParOf" srcId="{AC69DEA2-6CC2-4131-B8CC-7FE8EB1D4FFE}" destId="{127F7941-C646-4C15-B089-F7F3AA67607F}"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B35C6-CD13-4FE9-B259-09F26997B17F}" type="doc">
      <dgm:prSet loTypeId="urn:microsoft.com/office/officeart/2005/8/layout/vList3" loCatId="list" qsTypeId="urn:microsoft.com/office/officeart/2005/8/quickstyle/simple1" qsCatId="simple" csTypeId="urn:microsoft.com/office/officeart/2005/8/colors/colorful1" csCatId="colorful" phldr="1"/>
      <dgm:spPr/>
    </dgm:pt>
    <dgm:pt modelId="{9788E2FD-B00E-495D-8519-55E5CC186B2F}">
      <dgm:prSet phldrT="[Text]"/>
      <dgm:spPr>
        <a:solidFill>
          <a:srgbClr val="4292E2"/>
        </a:solidFill>
      </dgm:spPr>
      <dgm:t>
        <a:bodyPr/>
        <a:lstStyle/>
        <a:p>
          <a:r>
            <a:rPr lang="en-US" b="0" cap="none" spc="0" dirty="0">
              <a:ln w="0"/>
              <a:solidFill>
                <a:schemeClr val="tx1"/>
              </a:solidFill>
              <a:effectLst>
                <a:outerShdw blurRad="38100" dist="19050" dir="2700000" algn="tl" rotWithShape="0">
                  <a:schemeClr val="dk1">
                    <a:alpha val="40000"/>
                  </a:schemeClr>
                </a:outerShdw>
              </a:effectLst>
            </a:rPr>
            <a:t>Background:</a:t>
          </a:r>
        </a:p>
        <a:p>
          <a:r>
            <a:rPr lang="en-US" b="0" cap="none" spc="0" dirty="0">
              <a:ln w="0"/>
              <a:solidFill>
                <a:schemeClr val="tx1"/>
              </a:solidFill>
              <a:effectLst>
                <a:outerShdw blurRad="38100" dist="19050" dir="2700000" algn="tl" rotWithShape="0">
                  <a:schemeClr val="dk1">
                    <a:alpha val="40000"/>
                  </a:schemeClr>
                </a:outerShdw>
              </a:effectLst>
            </a:rPr>
            <a:t>Austin, OCA, &amp; APL</a:t>
          </a:r>
        </a:p>
      </dgm:t>
    </dgm:pt>
    <dgm:pt modelId="{13D0B6A1-33CA-4A6B-85B3-B572764D0FE9}" type="parTrans" cxnId="{18329D04-B1D8-48F8-81F8-06781847F5D8}">
      <dgm:prSet/>
      <dgm:spPr/>
      <dgm:t>
        <a:bodyPr/>
        <a:lstStyle/>
        <a:p>
          <a:endParaRPr lang="en-US"/>
        </a:p>
      </dgm:t>
    </dgm:pt>
    <dgm:pt modelId="{0528798D-86E9-409B-9F73-48504F1D17D1}" type="sibTrans" cxnId="{18329D04-B1D8-48F8-81F8-06781847F5D8}">
      <dgm:prSet/>
      <dgm:spPr/>
      <dgm:t>
        <a:bodyPr/>
        <a:lstStyle/>
        <a:p>
          <a:endParaRPr lang="en-US"/>
        </a:p>
      </dgm:t>
    </dgm:pt>
    <dgm:pt modelId="{C6BD4349-2055-4292-8900-3874727DD2A7}">
      <dgm:prSet phldrT="[Text]"/>
      <dgm:spPr>
        <a:solidFill>
          <a:srgbClr val="FF0066"/>
        </a:solidFill>
        <a:ln>
          <a:solidFill>
            <a:srgbClr val="FF0066"/>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Why this case matters</a:t>
          </a:r>
        </a:p>
      </dgm:t>
    </dgm:pt>
    <dgm:pt modelId="{648044FF-F5DA-421C-BFA7-8AE0609ACB5F}" type="parTrans" cxnId="{B2CF4E71-4A68-4657-AAA2-5E70A4ED7AE3}">
      <dgm:prSet/>
      <dgm:spPr/>
      <dgm:t>
        <a:bodyPr/>
        <a:lstStyle/>
        <a:p>
          <a:endParaRPr lang="en-US"/>
        </a:p>
      </dgm:t>
    </dgm:pt>
    <dgm:pt modelId="{50570BD9-B6C2-4D02-9E3F-F4968BD707E4}" type="sibTrans" cxnId="{B2CF4E71-4A68-4657-AAA2-5E70A4ED7AE3}">
      <dgm:prSet/>
      <dgm:spPr/>
      <dgm:t>
        <a:bodyPr/>
        <a:lstStyle/>
        <a:p>
          <a:endParaRPr lang="en-US"/>
        </a:p>
      </dgm:t>
    </dgm:pt>
    <dgm:pt modelId="{5CD4D1C2-B7E4-4155-A2B3-05EE6920C43F}">
      <dgm:prSet phldrT="[Text]"/>
      <dgm:spPr>
        <a:solidFill>
          <a:srgbClr val="FFFF00"/>
        </a:solidFill>
      </dgm:spPr>
      <dgm:t>
        <a:bodyPr/>
        <a:lstStyle/>
        <a:p>
          <a:r>
            <a:rPr lang="en-US" b="0" cap="none" spc="0" dirty="0">
              <a:ln w="0"/>
              <a:solidFill>
                <a:schemeClr val="tx1"/>
              </a:solidFill>
              <a:effectLst>
                <a:outerShdw blurRad="38100" dist="19050" dir="2700000" algn="tl" rotWithShape="0">
                  <a:schemeClr val="dk1">
                    <a:alpha val="40000"/>
                  </a:schemeClr>
                </a:outerShdw>
              </a:effectLst>
            </a:rPr>
            <a:t>Case</a:t>
          </a:r>
          <a:r>
            <a:rPr lang="en-US" b="0" cap="none" spc="0" baseline="0" dirty="0">
              <a:ln w="0"/>
              <a:solidFill>
                <a:schemeClr val="tx1"/>
              </a:solidFill>
              <a:effectLst>
                <a:outerShdw blurRad="38100" dist="19050" dir="2700000" algn="tl" rotWithShape="0">
                  <a:schemeClr val="dk1">
                    <a:alpha val="40000"/>
                  </a:schemeClr>
                </a:outerShdw>
              </a:effectLst>
            </a:rPr>
            <a:t> study: Disappearing ink</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CDB7A8A3-BE3F-4324-B3F5-9A53E440D73E}" type="parTrans" cxnId="{433DF07B-3B1F-4974-B99D-29DB076DB66F}">
      <dgm:prSet/>
      <dgm:spPr/>
      <dgm:t>
        <a:bodyPr/>
        <a:lstStyle/>
        <a:p>
          <a:endParaRPr lang="en-US"/>
        </a:p>
      </dgm:t>
    </dgm:pt>
    <dgm:pt modelId="{B7BD7C05-4DEE-48E2-A165-8D983B37B0FE}" type="sibTrans" cxnId="{433DF07B-3B1F-4974-B99D-29DB076DB66F}">
      <dgm:prSet/>
      <dgm:spPr/>
      <dgm:t>
        <a:bodyPr/>
        <a:lstStyle/>
        <a:p>
          <a:endParaRPr lang="en-US"/>
        </a:p>
      </dgm:t>
    </dgm:pt>
    <dgm:pt modelId="{56E0391A-220B-4398-AA27-480A8E1C17E2}" type="pres">
      <dgm:prSet presAssocID="{6EFB35C6-CD13-4FE9-B259-09F26997B17F}" presName="linearFlow" presStyleCnt="0">
        <dgm:presLayoutVars>
          <dgm:dir/>
          <dgm:resizeHandles val="exact"/>
        </dgm:presLayoutVars>
      </dgm:prSet>
      <dgm:spPr/>
    </dgm:pt>
    <dgm:pt modelId="{864CD1E2-6CB7-4148-9CE3-8F219D08A667}" type="pres">
      <dgm:prSet presAssocID="{9788E2FD-B00E-495D-8519-55E5CC186B2F}" presName="composite" presStyleCnt="0"/>
      <dgm:spPr/>
    </dgm:pt>
    <dgm:pt modelId="{73399C07-4443-4BF1-9DE5-7B83028F39F6}" type="pres">
      <dgm:prSet presAssocID="{9788E2FD-B00E-495D-8519-55E5CC186B2F}" presName="imgShp" presStyleLbl="fgImgPlace1" presStyleIdx="0" presStyleCnt="3"/>
      <dgm:spPr>
        <a:solidFill>
          <a:srgbClr val="4292E2"/>
        </a:solidFill>
      </dgm:spPr>
    </dgm:pt>
    <dgm:pt modelId="{49E79E9E-46D0-460F-B931-B4A85E46B4EB}" type="pres">
      <dgm:prSet presAssocID="{9788E2FD-B00E-495D-8519-55E5CC186B2F}" presName="txShp" presStyleLbl="node1" presStyleIdx="0" presStyleCnt="3" custLinFactNeighborX="1410">
        <dgm:presLayoutVars>
          <dgm:bulletEnabled val="1"/>
        </dgm:presLayoutVars>
      </dgm:prSet>
      <dgm:spPr/>
    </dgm:pt>
    <dgm:pt modelId="{5862EEF1-4370-4837-8835-D338FFFD9AE1}" type="pres">
      <dgm:prSet presAssocID="{0528798D-86E9-409B-9F73-48504F1D17D1}" presName="spacing" presStyleCnt="0"/>
      <dgm:spPr/>
    </dgm:pt>
    <dgm:pt modelId="{EE331F27-CCDE-4A6A-9FEA-78FC2FA77227}" type="pres">
      <dgm:prSet presAssocID="{C6BD4349-2055-4292-8900-3874727DD2A7}" presName="composite" presStyleCnt="0"/>
      <dgm:spPr/>
    </dgm:pt>
    <dgm:pt modelId="{15705D20-DB34-44B5-B28A-AE96B034F3B4}" type="pres">
      <dgm:prSet presAssocID="{C6BD4349-2055-4292-8900-3874727DD2A7}" presName="imgShp" presStyleLbl="fgImgPlace1" presStyleIdx="1" presStyleCnt="3"/>
      <dgm:spPr>
        <a:solidFill>
          <a:srgbClr val="FF0066"/>
        </a:solidFill>
      </dgm:spPr>
    </dgm:pt>
    <dgm:pt modelId="{3B690382-C9C2-412C-BBA9-EF2F886BE828}" type="pres">
      <dgm:prSet presAssocID="{C6BD4349-2055-4292-8900-3874727DD2A7}" presName="txShp" presStyleLbl="node1" presStyleIdx="1" presStyleCnt="3">
        <dgm:presLayoutVars>
          <dgm:bulletEnabled val="1"/>
        </dgm:presLayoutVars>
      </dgm:prSet>
      <dgm:spPr/>
    </dgm:pt>
    <dgm:pt modelId="{A48EDAF7-1027-4122-9C6D-A08EBF670F2F}" type="pres">
      <dgm:prSet presAssocID="{50570BD9-B6C2-4D02-9E3F-F4968BD707E4}" presName="spacing" presStyleCnt="0"/>
      <dgm:spPr/>
    </dgm:pt>
    <dgm:pt modelId="{8F976FDA-C391-4A7B-A6A2-4CB488B81C3A}" type="pres">
      <dgm:prSet presAssocID="{5CD4D1C2-B7E4-4155-A2B3-05EE6920C43F}" presName="composite" presStyleCnt="0"/>
      <dgm:spPr/>
    </dgm:pt>
    <dgm:pt modelId="{190E0A83-342A-4C81-AF2C-55F3957D6B9D}" type="pres">
      <dgm:prSet presAssocID="{5CD4D1C2-B7E4-4155-A2B3-05EE6920C43F}" presName="imgShp" presStyleLbl="fgImgPlace1" presStyleIdx="2" presStyleCnt="3"/>
      <dgm:spPr>
        <a:solidFill>
          <a:srgbClr val="FFFF00"/>
        </a:solidFill>
      </dgm:spPr>
    </dgm:pt>
    <dgm:pt modelId="{D1798305-5248-494A-9512-ED4D751C8CBE}" type="pres">
      <dgm:prSet presAssocID="{5CD4D1C2-B7E4-4155-A2B3-05EE6920C43F}" presName="txShp" presStyleLbl="node1" presStyleIdx="2" presStyleCnt="3">
        <dgm:presLayoutVars>
          <dgm:bulletEnabled val="1"/>
        </dgm:presLayoutVars>
      </dgm:prSet>
      <dgm:spPr/>
    </dgm:pt>
  </dgm:ptLst>
  <dgm:cxnLst>
    <dgm:cxn modelId="{18329D04-B1D8-48F8-81F8-06781847F5D8}" srcId="{6EFB35C6-CD13-4FE9-B259-09F26997B17F}" destId="{9788E2FD-B00E-495D-8519-55E5CC186B2F}" srcOrd="0" destOrd="0" parTransId="{13D0B6A1-33CA-4A6B-85B3-B572764D0FE9}" sibTransId="{0528798D-86E9-409B-9F73-48504F1D17D1}"/>
    <dgm:cxn modelId="{6C236A25-DE70-426C-9557-1FF1F285E04C}" type="presOf" srcId="{6EFB35C6-CD13-4FE9-B259-09F26997B17F}" destId="{56E0391A-220B-4398-AA27-480A8E1C17E2}" srcOrd="0" destOrd="0" presId="urn:microsoft.com/office/officeart/2005/8/layout/vList3"/>
    <dgm:cxn modelId="{D30AFB41-FD42-4AE5-B6FE-2FD9A8C1D4BC}" type="presOf" srcId="{5CD4D1C2-B7E4-4155-A2B3-05EE6920C43F}" destId="{D1798305-5248-494A-9512-ED4D751C8CBE}" srcOrd="0" destOrd="0" presId="urn:microsoft.com/office/officeart/2005/8/layout/vList3"/>
    <dgm:cxn modelId="{B2CF4E71-4A68-4657-AAA2-5E70A4ED7AE3}" srcId="{6EFB35C6-CD13-4FE9-B259-09F26997B17F}" destId="{C6BD4349-2055-4292-8900-3874727DD2A7}" srcOrd="1" destOrd="0" parTransId="{648044FF-F5DA-421C-BFA7-8AE0609ACB5F}" sibTransId="{50570BD9-B6C2-4D02-9E3F-F4968BD707E4}"/>
    <dgm:cxn modelId="{433DF07B-3B1F-4974-B99D-29DB076DB66F}" srcId="{6EFB35C6-CD13-4FE9-B259-09F26997B17F}" destId="{5CD4D1C2-B7E4-4155-A2B3-05EE6920C43F}" srcOrd="2" destOrd="0" parTransId="{CDB7A8A3-BE3F-4324-B3F5-9A53E440D73E}" sibTransId="{B7BD7C05-4DEE-48E2-A165-8D983B37B0FE}"/>
    <dgm:cxn modelId="{07C1B3F3-72B8-432E-8CAC-0325163B3535}" type="presOf" srcId="{C6BD4349-2055-4292-8900-3874727DD2A7}" destId="{3B690382-C9C2-412C-BBA9-EF2F886BE828}" srcOrd="0" destOrd="0" presId="urn:microsoft.com/office/officeart/2005/8/layout/vList3"/>
    <dgm:cxn modelId="{6A3CC3FF-D622-473D-9ED4-555788AE0D9F}" type="presOf" srcId="{9788E2FD-B00E-495D-8519-55E5CC186B2F}" destId="{49E79E9E-46D0-460F-B931-B4A85E46B4EB}" srcOrd="0" destOrd="0" presId="urn:microsoft.com/office/officeart/2005/8/layout/vList3"/>
    <dgm:cxn modelId="{B2C311E8-C624-453E-8CDC-F0BCBDDC7EE8}" type="presParOf" srcId="{56E0391A-220B-4398-AA27-480A8E1C17E2}" destId="{864CD1E2-6CB7-4148-9CE3-8F219D08A667}" srcOrd="0" destOrd="0" presId="urn:microsoft.com/office/officeart/2005/8/layout/vList3"/>
    <dgm:cxn modelId="{151E2C03-A8F8-46F2-AA5C-A6CC45B2E661}" type="presParOf" srcId="{864CD1E2-6CB7-4148-9CE3-8F219D08A667}" destId="{73399C07-4443-4BF1-9DE5-7B83028F39F6}" srcOrd="0" destOrd="0" presId="urn:microsoft.com/office/officeart/2005/8/layout/vList3"/>
    <dgm:cxn modelId="{BDA37A0A-66BC-434E-9967-C7AD70C0A11D}" type="presParOf" srcId="{864CD1E2-6CB7-4148-9CE3-8F219D08A667}" destId="{49E79E9E-46D0-460F-B931-B4A85E46B4EB}" srcOrd="1" destOrd="0" presId="urn:microsoft.com/office/officeart/2005/8/layout/vList3"/>
    <dgm:cxn modelId="{EC12E62C-1EFD-4D2C-B534-94E0778B9138}" type="presParOf" srcId="{56E0391A-220B-4398-AA27-480A8E1C17E2}" destId="{5862EEF1-4370-4837-8835-D338FFFD9AE1}" srcOrd="1" destOrd="0" presId="urn:microsoft.com/office/officeart/2005/8/layout/vList3"/>
    <dgm:cxn modelId="{1FAFFCE7-F43E-4915-B018-5EE66C2F4A4D}" type="presParOf" srcId="{56E0391A-220B-4398-AA27-480A8E1C17E2}" destId="{EE331F27-CCDE-4A6A-9FEA-78FC2FA77227}" srcOrd="2" destOrd="0" presId="urn:microsoft.com/office/officeart/2005/8/layout/vList3"/>
    <dgm:cxn modelId="{E6AAE29B-0642-413E-A48F-C3B933954041}" type="presParOf" srcId="{EE331F27-CCDE-4A6A-9FEA-78FC2FA77227}" destId="{15705D20-DB34-44B5-B28A-AE96B034F3B4}" srcOrd="0" destOrd="0" presId="urn:microsoft.com/office/officeart/2005/8/layout/vList3"/>
    <dgm:cxn modelId="{6D53252C-81FE-440C-B2C4-E2598FEE86A9}" type="presParOf" srcId="{EE331F27-CCDE-4A6A-9FEA-78FC2FA77227}" destId="{3B690382-C9C2-412C-BBA9-EF2F886BE828}" srcOrd="1" destOrd="0" presId="urn:microsoft.com/office/officeart/2005/8/layout/vList3"/>
    <dgm:cxn modelId="{6F8E80D2-6FE9-45BB-9A46-C1418883E7DE}" type="presParOf" srcId="{56E0391A-220B-4398-AA27-480A8E1C17E2}" destId="{A48EDAF7-1027-4122-9C6D-A08EBF670F2F}" srcOrd="3" destOrd="0" presId="urn:microsoft.com/office/officeart/2005/8/layout/vList3"/>
    <dgm:cxn modelId="{C053BDB4-D13D-4F90-A1E9-FE22A5228C1A}" type="presParOf" srcId="{56E0391A-220B-4398-AA27-480A8E1C17E2}" destId="{8F976FDA-C391-4A7B-A6A2-4CB488B81C3A}" srcOrd="4" destOrd="0" presId="urn:microsoft.com/office/officeart/2005/8/layout/vList3"/>
    <dgm:cxn modelId="{6D0AAA3B-7B72-4260-A733-F93171E970A7}" type="presParOf" srcId="{8F976FDA-C391-4A7B-A6A2-4CB488B81C3A}" destId="{190E0A83-342A-4C81-AF2C-55F3957D6B9D}" srcOrd="0" destOrd="0" presId="urn:microsoft.com/office/officeart/2005/8/layout/vList3"/>
    <dgm:cxn modelId="{9DD6A79C-3833-47CE-97CC-C637DB8A5C59}" type="presParOf" srcId="{8F976FDA-C391-4A7B-A6A2-4CB488B81C3A}" destId="{D1798305-5248-494A-9512-ED4D751C8CB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DE61909-1768-4C8A-A6DE-C5D184623CD1}" type="doc">
      <dgm:prSet loTypeId="urn:microsoft.com/office/officeart/2005/8/layout/vList3" loCatId="list" qsTypeId="urn:microsoft.com/office/officeart/2005/8/quickstyle/simple1" qsCatId="simple" csTypeId="urn:microsoft.com/office/officeart/2005/8/colors/colorful1" csCatId="colorful" phldr="1"/>
      <dgm:spPr/>
    </dgm:pt>
    <dgm:pt modelId="{F801CF39-4BAE-40D4-A058-3A9A2BBC2B00}">
      <dgm:prSet phldrT="[Text]" custT="1"/>
      <dgm:spPr>
        <a:solidFill>
          <a:srgbClr val="4292E2"/>
        </a:solidFill>
      </dgm:spPr>
      <dgm:t>
        <a:bodyPr/>
        <a:lstStyle/>
        <a:p>
          <a:r>
            <a:rPr lang="en-US" sz="1900" b="0" cap="none" spc="0" dirty="0">
              <a:ln w="0"/>
              <a:solidFill>
                <a:schemeClr val="tx1"/>
              </a:solidFill>
              <a:effectLst>
                <a:outerShdw blurRad="38100" dist="19050" dir="2700000" algn="tl" rotWithShape="0">
                  <a:schemeClr val="dk1">
                    <a:alpha val="40000"/>
                  </a:schemeClr>
                </a:outerShdw>
              </a:effectLst>
            </a:rPr>
            <a:t>Working with law enforcement</a:t>
          </a:r>
        </a:p>
      </dgm:t>
    </dgm:pt>
    <dgm:pt modelId="{82CD182B-73C0-41EC-9DD2-DB707F9E79E0}" type="parTrans" cxnId="{7BDBB016-B212-42E3-80E7-D6E075C8FF2A}">
      <dgm:prSet/>
      <dgm:spPr/>
      <dgm:t>
        <a:bodyPr/>
        <a:lstStyle/>
        <a:p>
          <a:endParaRPr lang="en-US"/>
        </a:p>
      </dgm:t>
    </dgm:pt>
    <dgm:pt modelId="{1714A0A0-C24B-4198-96A5-5AAC7FE15D1F}" type="sibTrans" cxnId="{7BDBB016-B212-42E3-80E7-D6E075C8FF2A}">
      <dgm:prSet/>
      <dgm:spPr/>
      <dgm:t>
        <a:bodyPr/>
        <a:lstStyle/>
        <a:p>
          <a:endParaRPr lang="en-US"/>
        </a:p>
      </dgm:t>
    </dgm:pt>
    <dgm:pt modelId="{CD750D0B-964C-45C5-88D1-64EC9A729BA1}">
      <dgm:prSet phldrT="[Text]" custT="1"/>
      <dgm:spPr>
        <a:solidFill>
          <a:srgbClr val="FF0066"/>
        </a:solidFill>
      </dgm:spPr>
      <dgm:t>
        <a:bodyPr/>
        <a:lstStyle/>
        <a:p>
          <a:r>
            <a:rPr lang="en-US" sz="1900" b="0" cap="none" spc="0" dirty="0">
              <a:ln w="0"/>
              <a:solidFill>
                <a:schemeClr val="tx1"/>
              </a:solidFill>
              <a:effectLst>
                <a:outerShdw blurRad="38100" dist="19050" dir="2700000" algn="tl" rotWithShape="0">
                  <a:schemeClr val="dk1">
                    <a:alpha val="40000"/>
                  </a:schemeClr>
                </a:outerShdw>
              </a:effectLst>
            </a:rPr>
            <a:t>Reporting: the right thing to write</a:t>
          </a:r>
        </a:p>
      </dgm:t>
    </dgm:pt>
    <dgm:pt modelId="{DCDDB24F-21A0-4019-BF44-413B57F5AA4F}" type="parTrans" cxnId="{89214273-7E2A-48D4-821A-4440BFEB3D2C}">
      <dgm:prSet/>
      <dgm:spPr/>
      <dgm:t>
        <a:bodyPr/>
        <a:lstStyle/>
        <a:p>
          <a:endParaRPr lang="en-US"/>
        </a:p>
      </dgm:t>
    </dgm:pt>
    <dgm:pt modelId="{25B583E1-2263-45B7-9EC0-D91447ABFA3E}" type="sibTrans" cxnId="{89214273-7E2A-48D4-821A-4440BFEB3D2C}">
      <dgm:prSet/>
      <dgm:spPr/>
      <dgm:t>
        <a:bodyPr/>
        <a:lstStyle/>
        <a:p>
          <a:endParaRPr lang="en-US"/>
        </a:p>
      </dgm:t>
    </dgm:pt>
    <dgm:pt modelId="{73CA76F0-5478-46D7-A95A-36E7A635BE99}">
      <dgm:prSet phldrT="[Text]" custT="1"/>
      <dgm:spPr>
        <a:solidFill>
          <a:srgbClr val="FFFF00"/>
        </a:solidFill>
      </dgm:spPr>
      <dgm:t>
        <a:bodyPr/>
        <a:lstStyle/>
        <a:p>
          <a:r>
            <a:rPr lang="en-US" sz="1900" b="0" cap="none" spc="0" dirty="0">
              <a:ln w="0"/>
              <a:solidFill>
                <a:schemeClr val="tx1"/>
              </a:solidFill>
              <a:effectLst>
                <a:outerShdw blurRad="38100" dist="19050" dir="2700000" algn="tl" rotWithShape="0">
                  <a:schemeClr val="dk1">
                    <a:alpha val="40000"/>
                  </a:schemeClr>
                </a:outerShdw>
              </a:effectLst>
            </a:rPr>
            <a:t>Prevention and lessons learned</a:t>
          </a:r>
        </a:p>
      </dgm:t>
    </dgm:pt>
    <dgm:pt modelId="{7649E86C-DD6A-43CB-B504-8E742D1CFC75}" type="parTrans" cxnId="{6CD36D54-C407-45DA-9BB1-68C0087986C2}">
      <dgm:prSet/>
      <dgm:spPr/>
      <dgm:t>
        <a:bodyPr/>
        <a:lstStyle/>
        <a:p>
          <a:endParaRPr lang="en-US"/>
        </a:p>
      </dgm:t>
    </dgm:pt>
    <dgm:pt modelId="{B64703E3-7B33-4278-BD2E-87DA128F0BFC}" type="sibTrans" cxnId="{6CD36D54-C407-45DA-9BB1-68C0087986C2}">
      <dgm:prSet/>
      <dgm:spPr/>
      <dgm:t>
        <a:bodyPr/>
        <a:lstStyle/>
        <a:p>
          <a:endParaRPr lang="en-US"/>
        </a:p>
      </dgm:t>
    </dgm:pt>
    <dgm:pt modelId="{30711820-CAC5-423C-93DE-602FF3ED0FAA}" type="pres">
      <dgm:prSet presAssocID="{2DE61909-1768-4C8A-A6DE-C5D184623CD1}" presName="linearFlow" presStyleCnt="0">
        <dgm:presLayoutVars>
          <dgm:dir/>
          <dgm:resizeHandles val="exact"/>
        </dgm:presLayoutVars>
      </dgm:prSet>
      <dgm:spPr/>
    </dgm:pt>
    <dgm:pt modelId="{A21E54AA-AB53-422F-9BFE-6AB5E35FA49E}" type="pres">
      <dgm:prSet presAssocID="{F801CF39-4BAE-40D4-A058-3A9A2BBC2B00}" presName="composite" presStyleCnt="0"/>
      <dgm:spPr/>
    </dgm:pt>
    <dgm:pt modelId="{4BFF536E-9F6B-4684-9242-A1DD4D4E18E7}" type="pres">
      <dgm:prSet presAssocID="{F801CF39-4BAE-40D4-A058-3A9A2BBC2B00}" presName="imgShp" presStyleLbl="fgImgPlace1" presStyleIdx="0" presStyleCnt="3"/>
      <dgm:spPr>
        <a:solidFill>
          <a:srgbClr val="4292E2"/>
        </a:solidFill>
      </dgm:spPr>
    </dgm:pt>
    <dgm:pt modelId="{21128FBE-BB5F-4E79-8013-55372248B6AD}" type="pres">
      <dgm:prSet presAssocID="{F801CF39-4BAE-40D4-A058-3A9A2BBC2B00}" presName="txShp" presStyleLbl="node1" presStyleIdx="0" presStyleCnt="3">
        <dgm:presLayoutVars>
          <dgm:bulletEnabled val="1"/>
        </dgm:presLayoutVars>
      </dgm:prSet>
      <dgm:spPr/>
    </dgm:pt>
    <dgm:pt modelId="{9CDDA390-6656-40AB-BCA4-B8D92D60A580}" type="pres">
      <dgm:prSet presAssocID="{1714A0A0-C24B-4198-96A5-5AAC7FE15D1F}" presName="spacing" presStyleCnt="0"/>
      <dgm:spPr/>
    </dgm:pt>
    <dgm:pt modelId="{CB45C88E-1592-410F-BD03-E3E6BE9322E4}" type="pres">
      <dgm:prSet presAssocID="{CD750D0B-964C-45C5-88D1-64EC9A729BA1}" presName="composite" presStyleCnt="0"/>
      <dgm:spPr/>
    </dgm:pt>
    <dgm:pt modelId="{578B3C73-778F-4843-AE44-6B77DECDB53A}" type="pres">
      <dgm:prSet presAssocID="{CD750D0B-964C-45C5-88D1-64EC9A729BA1}" presName="imgShp" presStyleLbl="fgImgPlace1" presStyleIdx="1" presStyleCnt="3"/>
      <dgm:spPr>
        <a:solidFill>
          <a:srgbClr val="FF0066"/>
        </a:solidFill>
      </dgm:spPr>
    </dgm:pt>
    <dgm:pt modelId="{6DCEBE37-F79C-42E3-AC5B-3B7D83A15A96}" type="pres">
      <dgm:prSet presAssocID="{CD750D0B-964C-45C5-88D1-64EC9A729BA1}" presName="txShp" presStyleLbl="node1" presStyleIdx="1" presStyleCnt="3">
        <dgm:presLayoutVars>
          <dgm:bulletEnabled val="1"/>
        </dgm:presLayoutVars>
      </dgm:prSet>
      <dgm:spPr/>
    </dgm:pt>
    <dgm:pt modelId="{09D7E6BF-708D-4575-9581-8CD56D3CD869}" type="pres">
      <dgm:prSet presAssocID="{25B583E1-2263-45B7-9EC0-D91447ABFA3E}" presName="spacing" presStyleCnt="0"/>
      <dgm:spPr/>
    </dgm:pt>
    <dgm:pt modelId="{C482F186-1F60-4782-8E39-EA49DF72F1BC}" type="pres">
      <dgm:prSet presAssocID="{73CA76F0-5478-46D7-A95A-36E7A635BE99}" presName="composite" presStyleCnt="0"/>
      <dgm:spPr/>
    </dgm:pt>
    <dgm:pt modelId="{8B17C65C-518D-4390-9F99-76D56DEC7148}" type="pres">
      <dgm:prSet presAssocID="{73CA76F0-5478-46D7-A95A-36E7A635BE99}" presName="imgShp" presStyleLbl="fgImgPlace1" presStyleIdx="2" presStyleCnt="3"/>
      <dgm:spPr>
        <a:solidFill>
          <a:srgbClr val="FFFF00"/>
        </a:solidFill>
      </dgm:spPr>
    </dgm:pt>
    <dgm:pt modelId="{6F1A5118-D52D-4A54-B9CC-968DAED5F118}" type="pres">
      <dgm:prSet presAssocID="{73CA76F0-5478-46D7-A95A-36E7A635BE99}" presName="txShp" presStyleLbl="node1" presStyleIdx="2" presStyleCnt="3">
        <dgm:presLayoutVars>
          <dgm:bulletEnabled val="1"/>
        </dgm:presLayoutVars>
      </dgm:prSet>
      <dgm:spPr/>
    </dgm:pt>
  </dgm:ptLst>
  <dgm:cxnLst>
    <dgm:cxn modelId="{689FA904-C452-4021-B631-ED97E6B39FB1}" type="presOf" srcId="{CD750D0B-964C-45C5-88D1-64EC9A729BA1}" destId="{6DCEBE37-F79C-42E3-AC5B-3B7D83A15A96}" srcOrd="0" destOrd="0" presId="urn:microsoft.com/office/officeart/2005/8/layout/vList3"/>
    <dgm:cxn modelId="{7BDBB016-B212-42E3-80E7-D6E075C8FF2A}" srcId="{2DE61909-1768-4C8A-A6DE-C5D184623CD1}" destId="{F801CF39-4BAE-40D4-A058-3A9A2BBC2B00}" srcOrd="0" destOrd="0" parTransId="{82CD182B-73C0-41EC-9DD2-DB707F9E79E0}" sibTransId="{1714A0A0-C24B-4198-96A5-5AAC7FE15D1F}"/>
    <dgm:cxn modelId="{146B8022-FD2B-4B09-AFAB-D99618DCE5CD}" type="presOf" srcId="{2DE61909-1768-4C8A-A6DE-C5D184623CD1}" destId="{30711820-CAC5-423C-93DE-602FF3ED0FAA}" srcOrd="0" destOrd="0" presId="urn:microsoft.com/office/officeart/2005/8/layout/vList3"/>
    <dgm:cxn modelId="{89214273-7E2A-48D4-821A-4440BFEB3D2C}" srcId="{2DE61909-1768-4C8A-A6DE-C5D184623CD1}" destId="{CD750D0B-964C-45C5-88D1-64EC9A729BA1}" srcOrd="1" destOrd="0" parTransId="{DCDDB24F-21A0-4019-BF44-413B57F5AA4F}" sibTransId="{25B583E1-2263-45B7-9EC0-D91447ABFA3E}"/>
    <dgm:cxn modelId="{6CD36D54-C407-45DA-9BB1-68C0087986C2}" srcId="{2DE61909-1768-4C8A-A6DE-C5D184623CD1}" destId="{73CA76F0-5478-46D7-A95A-36E7A635BE99}" srcOrd="2" destOrd="0" parTransId="{7649E86C-DD6A-43CB-B504-8E742D1CFC75}" sibTransId="{B64703E3-7B33-4278-BD2E-87DA128F0BFC}"/>
    <dgm:cxn modelId="{106B02A4-D6CD-4D98-B326-ACE5B36154B2}" type="presOf" srcId="{F801CF39-4BAE-40D4-A058-3A9A2BBC2B00}" destId="{21128FBE-BB5F-4E79-8013-55372248B6AD}" srcOrd="0" destOrd="0" presId="urn:microsoft.com/office/officeart/2005/8/layout/vList3"/>
    <dgm:cxn modelId="{D9A73DDD-D7E8-4A1C-BC0D-AC0873D91B57}" type="presOf" srcId="{73CA76F0-5478-46D7-A95A-36E7A635BE99}" destId="{6F1A5118-D52D-4A54-B9CC-968DAED5F118}" srcOrd="0" destOrd="0" presId="urn:microsoft.com/office/officeart/2005/8/layout/vList3"/>
    <dgm:cxn modelId="{6EDA8B23-AF80-49A0-9BFB-ECD18265A093}" type="presParOf" srcId="{30711820-CAC5-423C-93DE-602FF3ED0FAA}" destId="{A21E54AA-AB53-422F-9BFE-6AB5E35FA49E}" srcOrd="0" destOrd="0" presId="urn:microsoft.com/office/officeart/2005/8/layout/vList3"/>
    <dgm:cxn modelId="{667F8C85-1BFA-461E-A1F0-7ED28665AC47}" type="presParOf" srcId="{A21E54AA-AB53-422F-9BFE-6AB5E35FA49E}" destId="{4BFF536E-9F6B-4684-9242-A1DD4D4E18E7}" srcOrd="0" destOrd="0" presId="urn:microsoft.com/office/officeart/2005/8/layout/vList3"/>
    <dgm:cxn modelId="{ED4C1D17-503E-4274-A0C6-D6E5387E5918}" type="presParOf" srcId="{A21E54AA-AB53-422F-9BFE-6AB5E35FA49E}" destId="{21128FBE-BB5F-4E79-8013-55372248B6AD}" srcOrd="1" destOrd="0" presId="urn:microsoft.com/office/officeart/2005/8/layout/vList3"/>
    <dgm:cxn modelId="{2AFC3B74-163B-4081-8FCF-0B9165E0F140}" type="presParOf" srcId="{30711820-CAC5-423C-93DE-602FF3ED0FAA}" destId="{9CDDA390-6656-40AB-BCA4-B8D92D60A580}" srcOrd="1" destOrd="0" presId="urn:microsoft.com/office/officeart/2005/8/layout/vList3"/>
    <dgm:cxn modelId="{D3E9D86C-484A-4951-A0B0-A338871CE8D5}" type="presParOf" srcId="{30711820-CAC5-423C-93DE-602FF3ED0FAA}" destId="{CB45C88E-1592-410F-BD03-E3E6BE9322E4}" srcOrd="2" destOrd="0" presId="urn:microsoft.com/office/officeart/2005/8/layout/vList3"/>
    <dgm:cxn modelId="{2348D2A7-CDFF-4C40-9850-DC5010C88BCB}" type="presParOf" srcId="{CB45C88E-1592-410F-BD03-E3E6BE9322E4}" destId="{578B3C73-778F-4843-AE44-6B77DECDB53A}" srcOrd="0" destOrd="0" presId="urn:microsoft.com/office/officeart/2005/8/layout/vList3"/>
    <dgm:cxn modelId="{1C3485D6-8F9F-4004-A73E-E1AEB24D741D}" type="presParOf" srcId="{CB45C88E-1592-410F-BD03-E3E6BE9322E4}" destId="{6DCEBE37-F79C-42E3-AC5B-3B7D83A15A96}" srcOrd="1" destOrd="0" presId="urn:microsoft.com/office/officeart/2005/8/layout/vList3"/>
    <dgm:cxn modelId="{45D0BEBF-B172-4D52-B550-6E107F039163}" type="presParOf" srcId="{30711820-CAC5-423C-93DE-602FF3ED0FAA}" destId="{09D7E6BF-708D-4575-9581-8CD56D3CD869}" srcOrd="3" destOrd="0" presId="urn:microsoft.com/office/officeart/2005/8/layout/vList3"/>
    <dgm:cxn modelId="{83122129-E794-4374-9DDA-2F9FB65F1022}" type="presParOf" srcId="{30711820-CAC5-423C-93DE-602FF3ED0FAA}" destId="{C482F186-1F60-4782-8E39-EA49DF72F1BC}" srcOrd="4" destOrd="0" presId="urn:microsoft.com/office/officeart/2005/8/layout/vList3"/>
    <dgm:cxn modelId="{F5873A4F-E0E5-4289-A4BB-777237B6E551}" type="presParOf" srcId="{C482F186-1F60-4782-8E39-EA49DF72F1BC}" destId="{8B17C65C-518D-4390-9F99-76D56DEC7148}" srcOrd="0" destOrd="0" presId="urn:microsoft.com/office/officeart/2005/8/layout/vList3"/>
    <dgm:cxn modelId="{2D7BC789-E0C5-489D-9E08-7A0AEBD59D12}" type="presParOf" srcId="{C482F186-1F60-4782-8E39-EA49DF72F1BC}" destId="{6F1A5118-D52D-4A54-B9CC-968DAED5F11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861DAD-F6D7-4401-9777-9829A464B53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A7D38D3-0830-4CC9-ACC3-0CEA9FB4F89C}">
      <dgm:prSet/>
      <dgm:spPr/>
      <dgm:t>
        <a:bodyPr/>
        <a:lstStyle/>
        <a:p>
          <a:r>
            <a:rPr lang="en-US"/>
            <a:t>March 2019 </a:t>
          </a:r>
        </a:p>
      </dgm:t>
    </dgm:pt>
    <dgm:pt modelId="{23D8A167-264F-4192-AF82-D311B746441B}" type="parTrans" cxnId="{FB18F927-986B-42E0-9816-1FF9C28D50A2}">
      <dgm:prSet/>
      <dgm:spPr/>
      <dgm:t>
        <a:bodyPr/>
        <a:lstStyle/>
        <a:p>
          <a:endParaRPr lang="en-US"/>
        </a:p>
      </dgm:t>
    </dgm:pt>
    <dgm:pt modelId="{035322CF-2AC1-4A76-8181-C2819F039582}" type="sibTrans" cxnId="{FB18F927-986B-42E0-9816-1FF9C28D50A2}">
      <dgm:prSet/>
      <dgm:spPr/>
      <dgm:t>
        <a:bodyPr/>
        <a:lstStyle/>
        <a:p>
          <a:endParaRPr lang="en-US"/>
        </a:p>
      </dgm:t>
    </dgm:pt>
    <dgm:pt modelId="{E271400A-154C-422B-B637-547C8FBB2914}">
      <dgm:prSet/>
      <dgm:spPr/>
      <dgm:t>
        <a:bodyPr/>
        <a:lstStyle/>
        <a:p>
          <a:r>
            <a:rPr lang="en-US" dirty="0"/>
            <a:t>Library employee stealing printer toner and selling it</a:t>
          </a:r>
        </a:p>
      </dgm:t>
    </dgm:pt>
    <dgm:pt modelId="{8B5FE57C-2443-4E97-8652-77AE7F70C6D1}" type="parTrans" cxnId="{0AF915B0-C6A1-4783-AEDD-55700B56B146}">
      <dgm:prSet/>
      <dgm:spPr/>
      <dgm:t>
        <a:bodyPr/>
        <a:lstStyle/>
        <a:p>
          <a:endParaRPr lang="en-US"/>
        </a:p>
      </dgm:t>
    </dgm:pt>
    <dgm:pt modelId="{343200E2-A601-4511-9DFE-60DE17767DCB}" type="sibTrans" cxnId="{0AF915B0-C6A1-4783-AEDD-55700B56B146}">
      <dgm:prSet/>
      <dgm:spPr/>
      <dgm:t>
        <a:bodyPr/>
        <a:lstStyle/>
        <a:p>
          <a:endParaRPr lang="en-US"/>
        </a:p>
      </dgm:t>
    </dgm:pt>
    <dgm:pt modelId="{B4CA62D0-6DCC-4960-9790-E7BB364D4F44}" type="pres">
      <dgm:prSet presAssocID="{D0861DAD-F6D7-4401-9777-9829A464B534}" presName="root" presStyleCnt="0">
        <dgm:presLayoutVars>
          <dgm:dir/>
          <dgm:resizeHandles val="exact"/>
        </dgm:presLayoutVars>
      </dgm:prSet>
      <dgm:spPr/>
    </dgm:pt>
    <dgm:pt modelId="{821B0116-4EC4-4254-BCDD-B85938D361EF}" type="pres">
      <dgm:prSet presAssocID="{8A7D38D3-0830-4CC9-ACC3-0CEA9FB4F89C}" presName="compNode" presStyleCnt="0"/>
      <dgm:spPr/>
    </dgm:pt>
    <dgm:pt modelId="{B1DB8D87-995D-4771-9773-5F304CBEDD1E}" type="pres">
      <dgm:prSet presAssocID="{8A7D38D3-0830-4CC9-ACC3-0CEA9FB4F8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1F40515C-64A5-4E41-9F53-957DA6A17AD7}" type="pres">
      <dgm:prSet presAssocID="{8A7D38D3-0830-4CC9-ACC3-0CEA9FB4F89C}" presName="spaceRect" presStyleCnt="0"/>
      <dgm:spPr/>
    </dgm:pt>
    <dgm:pt modelId="{F7BE6245-B6BF-4046-819E-96001E625412}" type="pres">
      <dgm:prSet presAssocID="{8A7D38D3-0830-4CC9-ACC3-0CEA9FB4F89C}" presName="textRect" presStyleLbl="revTx" presStyleIdx="0" presStyleCnt="2">
        <dgm:presLayoutVars>
          <dgm:chMax val="1"/>
          <dgm:chPref val="1"/>
        </dgm:presLayoutVars>
      </dgm:prSet>
      <dgm:spPr/>
    </dgm:pt>
    <dgm:pt modelId="{F0222A16-989C-4174-95AC-1EE2E2B07259}" type="pres">
      <dgm:prSet presAssocID="{035322CF-2AC1-4A76-8181-C2819F039582}" presName="sibTrans" presStyleCnt="0"/>
      <dgm:spPr/>
    </dgm:pt>
    <dgm:pt modelId="{1D53B679-A721-4691-8940-5CA49AC5F0FF}" type="pres">
      <dgm:prSet presAssocID="{E271400A-154C-422B-B637-547C8FBB2914}" presName="compNode" presStyleCnt="0"/>
      <dgm:spPr/>
    </dgm:pt>
    <dgm:pt modelId="{6E673272-96C2-43A8-BFE9-6C2BD23C535C}" type="pres">
      <dgm:prSet presAssocID="{E271400A-154C-422B-B637-547C8FBB291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nter"/>
        </a:ext>
      </dgm:extLst>
    </dgm:pt>
    <dgm:pt modelId="{B4DBDF24-BF77-475B-8853-FD065F955BA5}" type="pres">
      <dgm:prSet presAssocID="{E271400A-154C-422B-B637-547C8FBB2914}" presName="spaceRect" presStyleCnt="0"/>
      <dgm:spPr/>
    </dgm:pt>
    <dgm:pt modelId="{9E1A27D6-2B46-475A-B33C-27D0B765B44A}" type="pres">
      <dgm:prSet presAssocID="{E271400A-154C-422B-B637-547C8FBB2914}" presName="textRect" presStyleLbl="revTx" presStyleIdx="1" presStyleCnt="2">
        <dgm:presLayoutVars>
          <dgm:chMax val="1"/>
          <dgm:chPref val="1"/>
        </dgm:presLayoutVars>
      </dgm:prSet>
      <dgm:spPr/>
    </dgm:pt>
  </dgm:ptLst>
  <dgm:cxnLst>
    <dgm:cxn modelId="{FB18F927-986B-42E0-9816-1FF9C28D50A2}" srcId="{D0861DAD-F6D7-4401-9777-9829A464B534}" destId="{8A7D38D3-0830-4CC9-ACC3-0CEA9FB4F89C}" srcOrd="0" destOrd="0" parTransId="{23D8A167-264F-4192-AF82-D311B746441B}" sibTransId="{035322CF-2AC1-4A76-8181-C2819F039582}"/>
    <dgm:cxn modelId="{C8664062-692B-43AB-B14D-51C1CAD37EE9}" type="presOf" srcId="{E271400A-154C-422B-B637-547C8FBB2914}" destId="{9E1A27D6-2B46-475A-B33C-27D0B765B44A}" srcOrd="0" destOrd="0" presId="urn:microsoft.com/office/officeart/2018/2/layout/IconLabelList"/>
    <dgm:cxn modelId="{0AF915B0-C6A1-4783-AEDD-55700B56B146}" srcId="{D0861DAD-F6D7-4401-9777-9829A464B534}" destId="{E271400A-154C-422B-B637-547C8FBB2914}" srcOrd="1" destOrd="0" parTransId="{8B5FE57C-2443-4E97-8652-77AE7F70C6D1}" sibTransId="{343200E2-A601-4511-9DFE-60DE17767DCB}"/>
    <dgm:cxn modelId="{2462ECE4-AAEF-4924-A9C4-4D125AB4051D}" type="presOf" srcId="{8A7D38D3-0830-4CC9-ACC3-0CEA9FB4F89C}" destId="{F7BE6245-B6BF-4046-819E-96001E625412}" srcOrd="0" destOrd="0" presId="urn:microsoft.com/office/officeart/2018/2/layout/IconLabelList"/>
    <dgm:cxn modelId="{C07E65E7-A023-4D0C-9664-DB10EDFB5583}" type="presOf" srcId="{D0861DAD-F6D7-4401-9777-9829A464B534}" destId="{B4CA62D0-6DCC-4960-9790-E7BB364D4F44}" srcOrd="0" destOrd="0" presId="urn:microsoft.com/office/officeart/2018/2/layout/IconLabelList"/>
    <dgm:cxn modelId="{6BE43D1B-02D4-4454-994F-3139D4D64CC3}" type="presParOf" srcId="{B4CA62D0-6DCC-4960-9790-E7BB364D4F44}" destId="{821B0116-4EC4-4254-BCDD-B85938D361EF}" srcOrd="0" destOrd="0" presId="urn:microsoft.com/office/officeart/2018/2/layout/IconLabelList"/>
    <dgm:cxn modelId="{0E5B416E-5CF5-4254-8C05-B4503AD2975B}" type="presParOf" srcId="{821B0116-4EC4-4254-BCDD-B85938D361EF}" destId="{B1DB8D87-995D-4771-9773-5F304CBEDD1E}" srcOrd="0" destOrd="0" presId="urn:microsoft.com/office/officeart/2018/2/layout/IconLabelList"/>
    <dgm:cxn modelId="{FF908304-B092-4B20-A274-B02BBEA3BEA8}" type="presParOf" srcId="{821B0116-4EC4-4254-BCDD-B85938D361EF}" destId="{1F40515C-64A5-4E41-9F53-957DA6A17AD7}" srcOrd="1" destOrd="0" presId="urn:microsoft.com/office/officeart/2018/2/layout/IconLabelList"/>
    <dgm:cxn modelId="{A07365D1-0237-4BDA-97D1-6F97958E7015}" type="presParOf" srcId="{821B0116-4EC4-4254-BCDD-B85938D361EF}" destId="{F7BE6245-B6BF-4046-819E-96001E625412}" srcOrd="2" destOrd="0" presId="urn:microsoft.com/office/officeart/2018/2/layout/IconLabelList"/>
    <dgm:cxn modelId="{BDABB194-7DF1-42C2-8B1E-541CE561DE2F}" type="presParOf" srcId="{B4CA62D0-6DCC-4960-9790-E7BB364D4F44}" destId="{F0222A16-989C-4174-95AC-1EE2E2B07259}" srcOrd="1" destOrd="0" presId="urn:microsoft.com/office/officeart/2018/2/layout/IconLabelList"/>
    <dgm:cxn modelId="{27F747C0-63CF-423F-9971-603F4AFD8A56}" type="presParOf" srcId="{B4CA62D0-6DCC-4960-9790-E7BB364D4F44}" destId="{1D53B679-A721-4691-8940-5CA49AC5F0FF}" srcOrd="2" destOrd="0" presId="urn:microsoft.com/office/officeart/2018/2/layout/IconLabelList"/>
    <dgm:cxn modelId="{E3FFFB5D-ACAB-4136-BA43-D8682AB27E21}" type="presParOf" srcId="{1D53B679-A721-4691-8940-5CA49AC5F0FF}" destId="{6E673272-96C2-43A8-BFE9-6C2BD23C535C}" srcOrd="0" destOrd="0" presId="urn:microsoft.com/office/officeart/2018/2/layout/IconLabelList"/>
    <dgm:cxn modelId="{EF29DB20-EC00-4305-AB71-5C58C70CE1B1}" type="presParOf" srcId="{1D53B679-A721-4691-8940-5CA49AC5F0FF}" destId="{B4DBDF24-BF77-475B-8853-FD065F955BA5}" srcOrd="1" destOrd="0" presId="urn:microsoft.com/office/officeart/2018/2/layout/IconLabelList"/>
    <dgm:cxn modelId="{28D50245-1371-42E1-82CD-3AD44A382CE3}" type="presParOf" srcId="{1D53B679-A721-4691-8940-5CA49AC5F0FF}" destId="{9E1A27D6-2B46-475A-B33C-27D0B765B44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F1133-6583-49C0-8E10-A20C5B8325E5}"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D7BE473B-6011-4028-A3F9-35E4D4CD74AB}">
      <dgm:prSet/>
      <dgm:spPr>
        <a:solidFill>
          <a:srgbClr val="4292E2"/>
        </a:solidFill>
      </dgm:spPr>
      <dgm:t>
        <a:bodyPr/>
        <a:lstStyle/>
        <a:p>
          <a:r>
            <a:rPr lang="en-US" dirty="0">
              <a:solidFill>
                <a:schemeClr val="tx1"/>
              </a:solidFill>
            </a:rPr>
            <a:t>Background of subject</a:t>
          </a:r>
        </a:p>
      </dgm:t>
    </dgm:pt>
    <dgm:pt modelId="{6BB7E1B6-5467-4ED9-80E6-0D9B5608EB11}" type="parTrans" cxnId="{9E2AD0D5-F30B-448A-B4F0-5E6D079603FE}">
      <dgm:prSet/>
      <dgm:spPr/>
      <dgm:t>
        <a:bodyPr/>
        <a:lstStyle/>
        <a:p>
          <a:endParaRPr lang="en-US"/>
        </a:p>
      </dgm:t>
    </dgm:pt>
    <dgm:pt modelId="{0D3AB636-D4BD-410B-9488-298B0113363A}" type="sibTrans" cxnId="{9E2AD0D5-F30B-448A-B4F0-5E6D079603FE}">
      <dgm:prSet phldrT="01" phldr="0"/>
      <dgm:spPr/>
      <dgm:t>
        <a:bodyPr/>
        <a:lstStyle/>
        <a:p>
          <a:r>
            <a:rPr lang="en-US"/>
            <a:t>01</a:t>
          </a:r>
        </a:p>
      </dgm:t>
    </dgm:pt>
    <dgm:pt modelId="{6EAA5BD5-216C-446F-80FB-941E36104FDF}">
      <dgm:prSet/>
      <dgm:spPr>
        <a:solidFill>
          <a:srgbClr val="FFFF00"/>
        </a:solidFill>
      </dgm:spPr>
      <dgm:t>
        <a:bodyPr/>
        <a:lstStyle/>
        <a:p>
          <a:r>
            <a:rPr lang="en-US" dirty="0">
              <a:solidFill>
                <a:schemeClr val="tx1"/>
              </a:solidFill>
            </a:rPr>
            <a:t>Review purchase records – small scope</a:t>
          </a:r>
        </a:p>
      </dgm:t>
    </dgm:pt>
    <dgm:pt modelId="{B6B9A4BF-6FF2-4D0D-A97B-F10DE5CE2A0E}" type="parTrans" cxnId="{D1E6DA16-AD62-479C-8FFB-6AA971F8DF29}">
      <dgm:prSet/>
      <dgm:spPr/>
      <dgm:t>
        <a:bodyPr/>
        <a:lstStyle/>
        <a:p>
          <a:endParaRPr lang="en-US"/>
        </a:p>
      </dgm:t>
    </dgm:pt>
    <dgm:pt modelId="{921DB273-8322-4F7F-8B0F-46D8C66F2FE7}" type="sibTrans" cxnId="{D1E6DA16-AD62-479C-8FFB-6AA971F8DF29}">
      <dgm:prSet phldrT="02" phldr="0">
        <dgm:style>
          <a:lnRef idx="2">
            <a:schemeClr val="dk1"/>
          </a:lnRef>
          <a:fillRef idx="1">
            <a:schemeClr val="lt1"/>
          </a:fillRef>
          <a:effectRef idx="0">
            <a:schemeClr val="dk1"/>
          </a:effectRef>
          <a:fontRef idx="minor">
            <a:schemeClr val="dk1"/>
          </a:fontRef>
        </dgm:style>
      </dgm:prSet>
      <dgm:spPr>
        <a:ln/>
      </dgm:spPr>
      <dgm:t>
        <a:bodyPr/>
        <a:lstStyle/>
        <a:p>
          <a:r>
            <a:rPr lang="en-US" dirty="0"/>
            <a:t>02</a:t>
          </a:r>
        </a:p>
      </dgm:t>
    </dgm:pt>
    <dgm:pt modelId="{99BDE70B-AC36-412B-B8A2-A20D238D9C16}">
      <dgm:prSet/>
      <dgm:spPr>
        <a:solidFill>
          <a:srgbClr val="FF0066"/>
        </a:solidFill>
      </dgm:spPr>
      <dgm:t>
        <a:bodyPr/>
        <a:lstStyle/>
        <a:p>
          <a:r>
            <a:rPr lang="en-US" dirty="0">
              <a:solidFill>
                <a:schemeClr val="tx1"/>
              </a:solidFill>
            </a:rPr>
            <a:t>Interview with supervisor</a:t>
          </a:r>
        </a:p>
      </dgm:t>
    </dgm:pt>
    <dgm:pt modelId="{F39F14D4-D942-4CF8-B7F5-3CBDD1914168}" type="parTrans" cxnId="{D02A27A6-E3C9-4755-A50B-4672065114E3}">
      <dgm:prSet/>
      <dgm:spPr/>
      <dgm:t>
        <a:bodyPr/>
        <a:lstStyle/>
        <a:p>
          <a:endParaRPr lang="en-US"/>
        </a:p>
      </dgm:t>
    </dgm:pt>
    <dgm:pt modelId="{622EAC3A-89D0-4791-9B55-FF9B59F8EEAF}" type="sibTrans" cxnId="{D02A27A6-E3C9-4755-A50B-4672065114E3}">
      <dgm:prSet phldrT="03" phldr="0"/>
      <dgm:spPr/>
      <dgm:t>
        <a:bodyPr/>
        <a:lstStyle/>
        <a:p>
          <a:r>
            <a:rPr lang="en-US"/>
            <a:t>03</a:t>
          </a:r>
        </a:p>
      </dgm:t>
    </dgm:pt>
    <dgm:pt modelId="{337AFE16-1FDD-4257-A33D-B1095409632F}">
      <dgm:prSet/>
      <dgm:spPr/>
      <dgm:t>
        <a:bodyPr/>
        <a:lstStyle/>
        <a:p>
          <a:r>
            <a:rPr lang="en-US" dirty="0">
              <a:solidFill>
                <a:schemeClr val="tx1"/>
              </a:solidFill>
            </a:rPr>
            <a:t>Learn about systems in place </a:t>
          </a:r>
        </a:p>
      </dgm:t>
    </dgm:pt>
    <dgm:pt modelId="{3DB367BA-F2F2-4F28-9912-AC0F02CF7B2D}" type="parTrans" cxnId="{1B14D502-A167-4EA7-B555-B723E2D78A66}">
      <dgm:prSet/>
      <dgm:spPr/>
      <dgm:t>
        <a:bodyPr/>
        <a:lstStyle/>
        <a:p>
          <a:endParaRPr lang="en-US"/>
        </a:p>
      </dgm:t>
    </dgm:pt>
    <dgm:pt modelId="{7EDEA4BF-588C-40F2-B4A4-27A3F72C792A}" type="sibTrans" cxnId="{1B14D502-A167-4EA7-B555-B723E2D78A66}">
      <dgm:prSet/>
      <dgm:spPr/>
      <dgm:t>
        <a:bodyPr/>
        <a:lstStyle/>
        <a:p>
          <a:endParaRPr lang="en-US"/>
        </a:p>
      </dgm:t>
    </dgm:pt>
    <dgm:pt modelId="{BAA28D22-6620-484C-A5E5-8B01A7253E04}" type="pres">
      <dgm:prSet presAssocID="{903F1133-6583-49C0-8E10-A20C5B8325E5}" presName="Name0" presStyleCnt="0">
        <dgm:presLayoutVars>
          <dgm:animLvl val="lvl"/>
          <dgm:resizeHandles val="exact"/>
        </dgm:presLayoutVars>
      </dgm:prSet>
      <dgm:spPr/>
    </dgm:pt>
    <dgm:pt modelId="{B6CF5CEF-C0AF-4DCD-9D8D-58DDC96006B5}" type="pres">
      <dgm:prSet presAssocID="{D7BE473B-6011-4028-A3F9-35E4D4CD74AB}" presName="compositeNode" presStyleCnt="0">
        <dgm:presLayoutVars>
          <dgm:bulletEnabled val="1"/>
        </dgm:presLayoutVars>
      </dgm:prSet>
      <dgm:spPr/>
    </dgm:pt>
    <dgm:pt modelId="{A1B753B3-118A-4CE0-BB61-F72014922625}" type="pres">
      <dgm:prSet presAssocID="{D7BE473B-6011-4028-A3F9-35E4D4CD74AB}" presName="bgRect" presStyleLbl="alignNode1" presStyleIdx="0" presStyleCnt="3"/>
      <dgm:spPr/>
    </dgm:pt>
    <dgm:pt modelId="{9DFA4F83-A985-4B42-8AB5-AB85D007A40A}" type="pres">
      <dgm:prSet presAssocID="{0D3AB636-D4BD-410B-9488-298B0113363A}" presName="sibTransNodeRect" presStyleLbl="alignNode1" presStyleIdx="0" presStyleCnt="3">
        <dgm:presLayoutVars>
          <dgm:chMax val="0"/>
          <dgm:bulletEnabled val="1"/>
        </dgm:presLayoutVars>
      </dgm:prSet>
      <dgm:spPr/>
    </dgm:pt>
    <dgm:pt modelId="{8C95ACBA-A96D-443A-B3A8-90439DE88F80}" type="pres">
      <dgm:prSet presAssocID="{D7BE473B-6011-4028-A3F9-35E4D4CD74AB}" presName="nodeRect" presStyleLbl="alignNode1" presStyleIdx="0" presStyleCnt="3">
        <dgm:presLayoutVars>
          <dgm:bulletEnabled val="1"/>
        </dgm:presLayoutVars>
      </dgm:prSet>
      <dgm:spPr/>
    </dgm:pt>
    <dgm:pt modelId="{AACA5D69-5CCA-4791-9828-2F90419A684D}" type="pres">
      <dgm:prSet presAssocID="{0D3AB636-D4BD-410B-9488-298B0113363A}" presName="sibTrans" presStyleCnt="0"/>
      <dgm:spPr/>
    </dgm:pt>
    <dgm:pt modelId="{D5B02FA2-F75B-43C6-8555-D1A9334C8848}" type="pres">
      <dgm:prSet presAssocID="{6EAA5BD5-216C-446F-80FB-941E36104FDF}" presName="compositeNode" presStyleCnt="0">
        <dgm:presLayoutVars>
          <dgm:bulletEnabled val="1"/>
        </dgm:presLayoutVars>
      </dgm:prSet>
      <dgm:spPr/>
    </dgm:pt>
    <dgm:pt modelId="{F9C0BDE1-8024-42A0-BF7D-C925562CAE44}" type="pres">
      <dgm:prSet presAssocID="{6EAA5BD5-216C-446F-80FB-941E36104FDF}" presName="bgRect" presStyleLbl="alignNode1" presStyleIdx="1" presStyleCnt="3"/>
      <dgm:spPr/>
    </dgm:pt>
    <dgm:pt modelId="{AA8F495B-5274-45F5-8F6B-F1779F26111A}" type="pres">
      <dgm:prSet presAssocID="{921DB273-8322-4F7F-8B0F-46D8C66F2FE7}" presName="sibTransNodeRect" presStyleLbl="alignNode1" presStyleIdx="1" presStyleCnt="3">
        <dgm:presLayoutVars>
          <dgm:chMax val="0"/>
          <dgm:bulletEnabled val="1"/>
        </dgm:presLayoutVars>
      </dgm:prSet>
      <dgm:spPr/>
    </dgm:pt>
    <dgm:pt modelId="{9D0D1580-6D10-4752-A0FB-3BAC69D11C6B}" type="pres">
      <dgm:prSet presAssocID="{6EAA5BD5-216C-446F-80FB-941E36104FDF}" presName="nodeRect" presStyleLbl="alignNode1" presStyleIdx="1" presStyleCnt="3">
        <dgm:presLayoutVars>
          <dgm:bulletEnabled val="1"/>
        </dgm:presLayoutVars>
      </dgm:prSet>
      <dgm:spPr/>
    </dgm:pt>
    <dgm:pt modelId="{53A0E07B-372E-4DBB-BDEF-6F847043C361}" type="pres">
      <dgm:prSet presAssocID="{921DB273-8322-4F7F-8B0F-46D8C66F2FE7}" presName="sibTrans" presStyleCnt="0"/>
      <dgm:spPr/>
    </dgm:pt>
    <dgm:pt modelId="{359CB513-C29A-484B-B065-9A21B612B031}" type="pres">
      <dgm:prSet presAssocID="{99BDE70B-AC36-412B-B8A2-A20D238D9C16}" presName="compositeNode" presStyleCnt="0">
        <dgm:presLayoutVars>
          <dgm:bulletEnabled val="1"/>
        </dgm:presLayoutVars>
      </dgm:prSet>
      <dgm:spPr/>
    </dgm:pt>
    <dgm:pt modelId="{E7F53E81-D230-4314-BE49-BAD79E2C3083}" type="pres">
      <dgm:prSet presAssocID="{99BDE70B-AC36-412B-B8A2-A20D238D9C16}" presName="bgRect" presStyleLbl="alignNode1" presStyleIdx="2" presStyleCnt="3"/>
      <dgm:spPr/>
    </dgm:pt>
    <dgm:pt modelId="{D67BA4B9-DE56-469C-8E63-D8957D9EFB71}" type="pres">
      <dgm:prSet presAssocID="{622EAC3A-89D0-4791-9B55-FF9B59F8EEAF}" presName="sibTransNodeRect" presStyleLbl="alignNode1" presStyleIdx="2" presStyleCnt="3">
        <dgm:presLayoutVars>
          <dgm:chMax val="0"/>
          <dgm:bulletEnabled val="1"/>
        </dgm:presLayoutVars>
      </dgm:prSet>
      <dgm:spPr/>
    </dgm:pt>
    <dgm:pt modelId="{CCDC49B9-3243-45A2-9083-68A48EA3F740}" type="pres">
      <dgm:prSet presAssocID="{99BDE70B-AC36-412B-B8A2-A20D238D9C16}" presName="nodeRect" presStyleLbl="alignNode1" presStyleIdx="2" presStyleCnt="3">
        <dgm:presLayoutVars>
          <dgm:bulletEnabled val="1"/>
        </dgm:presLayoutVars>
      </dgm:prSet>
      <dgm:spPr/>
    </dgm:pt>
  </dgm:ptLst>
  <dgm:cxnLst>
    <dgm:cxn modelId="{1B14D502-A167-4EA7-B555-B723E2D78A66}" srcId="{99BDE70B-AC36-412B-B8A2-A20D238D9C16}" destId="{337AFE16-1FDD-4257-A33D-B1095409632F}" srcOrd="0" destOrd="0" parTransId="{3DB367BA-F2F2-4F28-9912-AC0F02CF7B2D}" sibTransId="{7EDEA4BF-588C-40F2-B4A4-27A3F72C792A}"/>
    <dgm:cxn modelId="{D1E6DA16-AD62-479C-8FFB-6AA971F8DF29}" srcId="{903F1133-6583-49C0-8E10-A20C5B8325E5}" destId="{6EAA5BD5-216C-446F-80FB-941E36104FDF}" srcOrd="1" destOrd="0" parTransId="{B6B9A4BF-6FF2-4D0D-A97B-F10DE5CE2A0E}" sibTransId="{921DB273-8322-4F7F-8B0F-46D8C66F2FE7}"/>
    <dgm:cxn modelId="{DD65B417-2D9F-49E5-A9EF-C6E5DDEDD0A0}" type="presOf" srcId="{D7BE473B-6011-4028-A3F9-35E4D4CD74AB}" destId="{8C95ACBA-A96D-443A-B3A8-90439DE88F80}" srcOrd="1" destOrd="0" presId="urn:microsoft.com/office/officeart/2016/7/layout/LinearBlockProcessNumbered"/>
    <dgm:cxn modelId="{DC8AE620-0EF4-48E9-BBB3-4078F10F3B4C}" type="presOf" srcId="{6EAA5BD5-216C-446F-80FB-941E36104FDF}" destId="{F9C0BDE1-8024-42A0-BF7D-C925562CAE44}" srcOrd="0" destOrd="0" presId="urn:microsoft.com/office/officeart/2016/7/layout/LinearBlockProcessNumbered"/>
    <dgm:cxn modelId="{52BA343F-46E3-4BA7-8A7B-414D1C4B35A7}" type="presOf" srcId="{903F1133-6583-49C0-8E10-A20C5B8325E5}" destId="{BAA28D22-6620-484C-A5E5-8B01A7253E04}" srcOrd="0" destOrd="0" presId="urn:microsoft.com/office/officeart/2016/7/layout/LinearBlockProcessNumbered"/>
    <dgm:cxn modelId="{F5E86040-96CD-4B3F-AF3E-0A64D064290E}" type="presOf" srcId="{D7BE473B-6011-4028-A3F9-35E4D4CD74AB}" destId="{A1B753B3-118A-4CE0-BB61-F72014922625}" srcOrd="0" destOrd="0" presId="urn:microsoft.com/office/officeart/2016/7/layout/LinearBlockProcessNumbered"/>
    <dgm:cxn modelId="{03B96C46-A1BD-4AEB-983B-E330D6420530}" type="presOf" srcId="{0D3AB636-D4BD-410B-9488-298B0113363A}" destId="{9DFA4F83-A985-4B42-8AB5-AB85D007A40A}" srcOrd="0" destOrd="0" presId="urn:microsoft.com/office/officeart/2016/7/layout/LinearBlockProcessNumbered"/>
    <dgm:cxn modelId="{FDD6C373-9A98-4C01-9C55-C5AC76B3B737}" type="presOf" srcId="{99BDE70B-AC36-412B-B8A2-A20D238D9C16}" destId="{E7F53E81-D230-4314-BE49-BAD79E2C3083}" srcOrd="0" destOrd="0" presId="urn:microsoft.com/office/officeart/2016/7/layout/LinearBlockProcessNumbered"/>
    <dgm:cxn modelId="{D02A27A6-E3C9-4755-A50B-4672065114E3}" srcId="{903F1133-6583-49C0-8E10-A20C5B8325E5}" destId="{99BDE70B-AC36-412B-B8A2-A20D238D9C16}" srcOrd="2" destOrd="0" parTransId="{F39F14D4-D942-4CF8-B7F5-3CBDD1914168}" sibTransId="{622EAC3A-89D0-4791-9B55-FF9B59F8EEAF}"/>
    <dgm:cxn modelId="{084C21B0-87C2-4ED1-904C-EA2E48F4E5EB}" type="presOf" srcId="{6EAA5BD5-216C-446F-80FB-941E36104FDF}" destId="{9D0D1580-6D10-4752-A0FB-3BAC69D11C6B}" srcOrd="1" destOrd="0" presId="urn:microsoft.com/office/officeart/2016/7/layout/LinearBlockProcessNumbered"/>
    <dgm:cxn modelId="{8933CBC1-6F71-47F9-9115-FCB41F464624}" type="presOf" srcId="{99BDE70B-AC36-412B-B8A2-A20D238D9C16}" destId="{CCDC49B9-3243-45A2-9083-68A48EA3F740}" srcOrd="1" destOrd="0" presId="urn:microsoft.com/office/officeart/2016/7/layout/LinearBlockProcessNumbered"/>
    <dgm:cxn modelId="{9E2AD0D5-F30B-448A-B4F0-5E6D079603FE}" srcId="{903F1133-6583-49C0-8E10-A20C5B8325E5}" destId="{D7BE473B-6011-4028-A3F9-35E4D4CD74AB}" srcOrd="0" destOrd="0" parTransId="{6BB7E1B6-5467-4ED9-80E6-0D9B5608EB11}" sibTransId="{0D3AB636-D4BD-410B-9488-298B0113363A}"/>
    <dgm:cxn modelId="{3AA787D9-0A5D-4434-AA8A-293663CBF59D}" type="presOf" srcId="{921DB273-8322-4F7F-8B0F-46D8C66F2FE7}" destId="{AA8F495B-5274-45F5-8F6B-F1779F26111A}" srcOrd="0" destOrd="0" presId="urn:microsoft.com/office/officeart/2016/7/layout/LinearBlockProcessNumbered"/>
    <dgm:cxn modelId="{C4BC09F1-AEB1-42B2-BC1A-5F4185E4BF19}" type="presOf" srcId="{337AFE16-1FDD-4257-A33D-B1095409632F}" destId="{CCDC49B9-3243-45A2-9083-68A48EA3F740}" srcOrd="0" destOrd="1" presId="urn:microsoft.com/office/officeart/2016/7/layout/LinearBlockProcessNumbered"/>
    <dgm:cxn modelId="{0B6F39F6-F499-48A3-AE6F-8F69034A0ACA}" type="presOf" srcId="{622EAC3A-89D0-4791-9B55-FF9B59F8EEAF}" destId="{D67BA4B9-DE56-469C-8E63-D8957D9EFB71}" srcOrd="0" destOrd="0" presId="urn:microsoft.com/office/officeart/2016/7/layout/LinearBlockProcessNumbered"/>
    <dgm:cxn modelId="{51D9FA6E-577C-4EE2-983A-A39EFB663118}" type="presParOf" srcId="{BAA28D22-6620-484C-A5E5-8B01A7253E04}" destId="{B6CF5CEF-C0AF-4DCD-9D8D-58DDC96006B5}" srcOrd="0" destOrd="0" presId="urn:microsoft.com/office/officeart/2016/7/layout/LinearBlockProcessNumbered"/>
    <dgm:cxn modelId="{A9A70A8B-1D61-4BE6-AC88-2A006F7ECAAD}" type="presParOf" srcId="{B6CF5CEF-C0AF-4DCD-9D8D-58DDC96006B5}" destId="{A1B753B3-118A-4CE0-BB61-F72014922625}" srcOrd="0" destOrd="0" presId="urn:microsoft.com/office/officeart/2016/7/layout/LinearBlockProcessNumbered"/>
    <dgm:cxn modelId="{307E94FB-8779-4BF1-9B11-8297A208B7A6}" type="presParOf" srcId="{B6CF5CEF-C0AF-4DCD-9D8D-58DDC96006B5}" destId="{9DFA4F83-A985-4B42-8AB5-AB85D007A40A}" srcOrd="1" destOrd="0" presId="urn:microsoft.com/office/officeart/2016/7/layout/LinearBlockProcessNumbered"/>
    <dgm:cxn modelId="{ED3EF2C4-2BC7-427D-9282-FB316C25E169}" type="presParOf" srcId="{B6CF5CEF-C0AF-4DCD-9D8D-58DDC96006B5}" destId="{8C95ACBA-A96D-443A-B3A8-90439DE88F80}" srcOrd="2" destOrd="0" presId="urn:microsoft.com/office/officeart/2016/7/layout/LinearBlockProcessNumbered"/>
    <dgm:cxn modelId="{F9405363-6B26-4014-91BE-230C8807DA3F}" type="presParOf" srcId="{BAA28D22-6620-484C-A5E5-8B01A7253E04}" destId="{AACA5D69-5CCA-4791-9828-2F90419A684D}" srcOrd="1" destOrd="0" presId="urn:microsoft.com/office/officeart/2016/7/layout/LinearBlockProcessNumbered"/>
    <dgm:cxn modelId="{D9F58DD2-C6F8-40DE-8CC8-4D8E955D3F05}" type="presParOf" srcId="{BAA28D22-6620-484C-A5E5-8B01A7253E04}" destId="{D5B02FA2-F75B-43C6-8555-D1A9334C8848}" srcOrd="2" destOrd="0" presId="urn:microsoft.com/office/officeart/2016/7/layout/LinearBlockProcessNumbered"/>
    <dgm:cxn modelId="{B985D95F-17EB-4A27-89A9-28D7FC67EAF7}" type="presParOf" srcId="{D5B02FA2-F75B-43C6-8555-D1A9334C8848}" destId="{F9C0BDE1-8024-42A0-BF7D-C925562CAE44}" srcOrd="0" destOrd="0" presId="urn:microsoft.com/office/officeart/2016/7/layout/LinearBlockProcessNumbered"/>
    <dgm:cxn modelId="{29960DCD-ED69-4519-8C5C-7DD12BCBA444}" type="presParOf" srcId="{D5B02FA2-F75B-43C6-8555-D1A9334C8848}" destId="{AA8F495B-5274-45F5-8F6B-F1779F26111A}" srcOrd="1" destOrd="0" presId="urn:microsoft.com/office/officeart/2016/7/layout/LinearBlockProcessNumbered"/>
    <dgm:cxn modelId="{2F619076-F8EF-472E-B889-D7E5FDC59F86}" type="presParOf" srcId="{D5B02FA2-F75B-43C6-8555-D1A9334C8848}" destId="{9D0D1580-6D10-4752-A0FB-3BAC69D11C6B}" srcOrd="2" destOrd="0" presId="urn:microsoft.com/office/officeart/2016/7/layout/LinearBlockProcessNumbered"/>
    <dgm:cxn modelId="{9368E226-A7A2-4CED-96C5-998B62BE0CA4}" type="presParOf" srcId="{BAA28D22-6620-484C-A5E5-8B01A7253E04}" destId="{53A0E07B-372E-4DBB-BDEF-6F847043C361}" srcOrd="3" destOrd="0" presId="urn:microsoft.com/office/officeart/2016/7/layout/LinearBlockProcessNumbered"/>
    <dgm:cxn modelId="{148ECC9F-BDFB-4A55-AEC9-AD7F4C8A37DA}" type="presParOf" srcId="{BAA28D22-6620-484C-A5E5-8B01A7253E04}" destId="{359CB513-C29A-484B-B065-9A21B612B031}" srcOrd="4" destOrd="0" presId="urn:microsoft.com/office/officeart/2016/7/layout/LinearBlockProcessNumbered"/>
    <dgm:cxn modelId="{2D19D33A-DC5A-4275-B5E9-C3E38A2FB372}" type="presParOf" srcId="{359CB513-C29A-484B-B065-9A21B612B031}" destId="{E7F53E81-D230-4314-BE49-BAD79E2C3083}" srcOrd="0" destOrd="0" presId="urn:microsoft.com/office/officeart/2016/7/layout/LinearBlockProcessNumbered"/>
    <dgm:cxn modelId="{B208D974-AD47-4D01-B675-B292B9F680CE}" type="presParOf" srcId="{359CB513-C29A-484B-B065-9A21B612B031}" destId="{D67BA4B9-DE56-469C-8E63-D8957D9EFB71}" srcOrd="1" destOrd="0" presId="urn:microsoft.com/office/officeart/2016/7/layout/LinearBlockProcessNumbered"/>
    <dgm:cxn modelId="{7F31CDCD-3439-4189-8DEA-AF15E89ADFE0}" type="presParOf" srcId="{359CB513-C29A-484B-B065-9A21B612B031}" destId="{CCDC49B9-3243-45A2-9083-68A48EA3F740}"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B3C475-025B-4726-8342-2C7EE7723F2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DC6431-EDA3-4270-BE48-B89525EA16B1}">
      <dgm:prSet/>
      <dgm:spPr/>
      <dgm:t>
        <a:bodyPr/>
        <a:lstStyle/>
        <a:p>
          <a:pPr>
            <a:defRPr cap="all"/>
          </a:pPr>
          <a:r>
            <a:rPr lang="en-US" dirty="0"/>
            <a:t>Work in Financial Records</a:t>
          </a:r>
        </a:p>
      </dgm:t>
    </dgm:pt>
    <dgm:pt modelId="{E502746E-A658-41DD-ADB2-D9137A483B19}" type="parTrans" cxnId="{6F01C71C-F4DC-482F-9AA1-AAD43392B20A}">
      <dgm:prSet/>
      <dgm:spPr/>
      <dgm:t>
        <a:bodyPr/>
        <a:lstStyle/>
        <a:p>
          <a:endParaRPr lang="en-US"/>
        </a:p>
      </dgm:t>
    </dgm:pt>
    <dgm:pt modelId="{13A2057D-97C8-452B-91A2-68E0D4695787}" type="sibTrans" cxnId="{6F01C71C-F4DC-482F-9AA1-AAD43392B20A}">
      <dgm:prSet/>
      <dgm:spPr/>
      <dgm:t>
        <a:bodyPr/>
        <a:lstStyle/>
        <a:p>
          <a:endParaRPr lang="en-US"/>
        </a:p>
      </dgm:t>
    </dgm:pt>
    <dgm:pt modelId="{7B9EB12D-2BF3-4117-9CA0-84338132DF93}">
      <dgm:prSet/>
      <dgm:spPr/>
      <dgm:t>
        <a:bodyPr/>
        <a:lstStyle/>
        <a:p>
          <a:pPr>
            <a:defRPr cap="all"/>
          </a:pPr>
          <a:r>
            <a:rPr lang="en-US" dirty="0"/>
            <a:t>Forensic Research </a:t>
          </a:r>
        </a:p>
      </dgm:t>
    </dgm:pt>
    <dgm:pt modelId="{8F67D2E4-74B2-4B7E-9A1B-CF083C6DE649}" type="parTrans" cxnId="{32D445D6-1509-4BF8-9C38-EA706CC6B5C2}">
      <dgm:prSet/>
      <dgm:spPr/>
      <dgm:t>
        <a:bodyPr/>
        <a:lstStyle/>
        <a:p>
          <a:endParaRPr lang="en-US"/>
        </a:p>
      </dgm:t>
    </dgm:pt>
    <dgm:pt modelId="{7C23F3FA-C193-4972-B7F9-51791D85EA26}" type="sibTrans" cxnId="{32D445D6-1509-4BF8-9C38-EA706CC6B5C2}">
      <dgm:prSet/>
      <dgm:spPr/>
      <dgm:t>
        <a:bodyPr/>
        <a:lstStyle/>
        <a:p>
          <a:endParaRPr lang="en-US"/>
        </a:p>
      </dgm:t>
    </dgm:pt>
    <dgm:pt modelId="{1C3DC1D2-DC77-4938-84AF-C8DF28B24D05}">
      <dgm:prSet/>
      <dgm:spPr/>
      <dgm:t>
        <a:bodyPr/>
        <a:lstStyle/>
        <a:p>
          <a:pPr>
            <a:defRPr cap="all"/>
          </a:pPr>
          <a:r>
            <a:rPr lang="en-US" dirty="0"/>
            <a:t>Open-source Information</a:t>
          </a:r>
        </a:p>
      </dgm:t>
    </dgm:pt>
    <dgm:pt modelId="{72E3DEA8-E0C9-4EBF-B100-6F3826F3ADA6}" type="parTrans" cxnId="{51A381C3-629C-406D-857F-3BF24214AB27}">
      <dgm:prSet/>
      <dgm:spPr/>
      <dgm:t>
        <a:bodyPr/>
        <a:lstStyle/>
        <a:p>
          <a:endParaRPr lang="en-US"/>
        </a:p>
      </dgm:t>
    </dgm:pt>
    <dgm:pt modelId="{917ED3FF-DF0B-43D2-8199-06574CF65BCE}" type="sibTrans" cxnId="{51A381C3-629C-406D-857F-3BF24214AB27}">
      <dgm:prSet/>
      <dgm:spPr/>
      <dgm:t>
        <a:bodyPr/>
        <a:lstStyle/>
        <a:p>
          <a:endParaRPr lang="en-US"/>
        </a:p>
      </dgm:t>
    </dgm:pt>
    <dgm:pt modelId="{F98DF82F-B490-4E79-AC26-FBD75854081A}" type="pres">
      <dgm:prSet presAssocID="{8FB3C475-025B-4726-8342-2C7EE7723F23}" presName="root" presStyleCnt="0">
        <dgm:presLayoutVars>
          <dgm:dir/>
          <dgm:resizeHandles val="exact"/>
        </dgm:presLayoutVars>
      </dgm:prSet>
      <dgm:spPr/>
    </dgm:pt>
    <dgm:pt modelId="{F96FEB32-409D-4120-BC08-86324F4598E9}" type="pres">
      <dgm:prSet presAssocID="{3DDC6431-EDA3-4270-BE48-B89525EA16B1}" presName="compNode" presStyleCnt="0"/>
      <dgm:spPr/>
    </dgm:pt>
    <dgm:pt modelId="{08892D63-D17B-4509-A4D8-7EF888B52FC6}" type="pres">
      <dgm:prSet presAssocID="{3DDC6431-EDA3-4270-BE48-B89525EA16B1}" presName="iconBgRect" presStyleLbl="bgShp" presStyleIdx="0" presStyleCnt="3"/>
      <dgm:spPr>
        <a:xfrm>
          <a:off x="616949" y="310305"/>
          <a:ext cx="1818562" cy="1818562"/>
        </a:xfrm>
        <a:prstGeom prst="round2DiagRect">
          <a:avLst>
            <a:gd name="adj1" fmla="val 29727"/>
            <a:gd name="adj2" fmla="val 0"/>
          </a:avLst>
        </a:prstGeom>
        <a:solidFill>
          <a:srgbClr val="4292E2"/>
        </a:solidFill>
        <a:ln>
          <a:noFill/>
        </a:ln>
        <a:effectLst/>
      </dgm:spPr>
    </dgm:pt>
    <dgm:pt modelId="{1964E073-B57B-4B7B-BF0E-0A83A253DED6}" type="pres">
      <dgm:prSet presAssocID="{3DDC6431-EDA3-4270-BE48-B89525EA16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27C7071-E467-4148-9475-097AD1385FF0}" type="pres">
      <dgm:prSet presAssocID="{3DDC6431-EDA3-4270-BE48-B89525EA16B1}" presName="spaceRect" presStyleCnt="0"/>
      <dgm:spPr/>
    </dgm:pt>
    <dgm:pt modelId="{6A3BA3B0-8E2B-4579-AA33-89CDA4ABF6E8}" type="pres">
      <dgm:prSet presAssocID="{3DDC6431-EDA3-4270-BE48-B89525EA16B1}" presName="textRect" presStyleLbl="revTx" presStyleIdx="0" presStyleCnt="3">
        <dgm:presLayoutVars>
          <dgm:chMax val="1"/>
          <dgm:chPref val="1"/>
        </dgm:presLayoutVars>
      </dgm:prSet>
      <dgm:spPr/>
    </dgm:pt>
    <dgm:pt modelId="{DF7438B2-8512-4BE7-8401-941AC68EA9DE}" type="pres">
      <dgm:prSet presAssocID="{13A2057D-97C8-452B-91A2-68E0D4695787}" presName="sibTrans" presStyleCnt="0"/>
      <dgm:spPr/>
    </dgm:pt>
    <dgm:pt modelId="{2283C883-C8F3-4CB8-BA07-4A644D557827}" type="pres">
      <dgm:prSet presAssocID="{7B9EB12D-2BF3-4117-9CA0-84338132DF93}" presName="compNode" presStyleCnt="0"/>
      <dgm:spPr/>
    </dgm:pt>
    <dgm:pt modelId="{B19A1D59-C1B7-4313-89BF-2633DDD6A604}" type="pres">
      <dgm:prSet presAssocID="{7B9EB12D-2BF3-4117-9CA0-84338132DF93}" presName="iconBgRect" presStyleLbl="bgShp" presStyleIdx="1" presStyleCnt="3"/>
      <dgm:spPr>
        <a:xfrm>
          <a:off x="4119918" y="310305"/>
          <a:ext cx="1818562" cy="1818562"/>
        </a:xfrm>
        <a:prstGeom prst="round2DiagRect">
          <a:avLst>
            <a:gd name="adj1" fmla="val 29727"/>
            <a:gd name="adj2" fmla="val 0"/>
          </a:avLst>
        </a:prstGeom>
        <a:solidFill>
          <a:srgbClr val="FFFF00"/>
        </a:solidFill>
        <a:ln>
          <a:noFill/>
        </a:ln>
        <a:effectLst/>
      </dgm:spPr>
    </dgm:pt>
    <dgm:pt modelId="{70A01956-0A94-4778-8072-F2C234FEEFC0}" type="pres">
      <dgm:prSet presAssocID="{7B9EB12D-2BF3-4117-9CA0-84338132DF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E46EC530-6001-4BAE-AFC8-EF7C096F5693}" type="pres">
      <dgm:prSet presAssocID="{7B9EB12D-2BF3-4117-9CA0-84338132DF93}" presName="spaceRect" presStyleCnt="0"/>
      <dgm:spPr/>
    </dgm:pt>
    <dgm:pt modelId="{9C3E9A25-52D1-4D3E-8D8A-FCF04C27D2DC}" type="pres">
      <dgm:prSet presAssocID="{7B9EB12D-2BF3-4117-9CA0-84338132DF93}" presName="textRect" presStyleLbl="revTx" presStyleIdx="1" presStyleCnt="3">
        <dgm:presLayoutVars>
          <dgm:chMax val="1"/>
          <dgm:chPref val="1"/>
        </dgm:presLayoutVars>
      </dgm:prSet>
      <dgm:spPr/>
    </dgm:pt>
    <dgm:pt modelId="{D35EBE40-A295-4308-8AC9-29845A30D710}" type="pres">
      <dgm:prSet presAssocID="{7C23F3FA-C193-4972-B7F9-51791D85EA26}" presName="sibTrans" presStyleCnt="0"/>
      <dgm:spPr/>
    </dgm:pt>
    <dgm:pt modelId="{7743E994-AF42-44BF-A9A8-71B81A9EC94E}" type="pres">
      <dgm:prSet presAssocID="{1C3DC1D2-DC77-4938-84AF-C8DF28B24D05}" presName="compNode" presStyleCnt="0"/>
      <dgm:spPr/>
    </dgm:pt>
    <dgm:pt modelId="{223A9DCF-BE9B-40FF-AED8-9B2934CF63EC}" type="pres">
      <dgm:prSet presAssocID="{1C3DC1D2-DC77-4938-84AF-C8DF28B24D05}" presName="iconBgRect" presStyleLbl="bgShp" presStyleIdx="2" presStyleCnt="3"/>
      <dgm:spPr>
        <a:prstGeom prst="round2DiagRect">
          <a:avLst>
            <a:gd name="adj1" fmla="val 29727"/>
            <a:gd name="adj2" fmla="val 0"/>
          </a:avLst>
        </a:prstGeom>
        <a:solidFill>
          <a:srgbClr val="FF0066"/>
        </a:solidFill>
      </dgm:spPr>
    </dgm:pt>
    <dgm:pt modelId="{B3237FFC-94E6-467D-9555-D78AC1D46D32}" type="pres">
      <dgm:prSet presAssocID="{1C3DC1D2-DC77-4938-84AF-C8DF28B24D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076E54A-B944-4D9F-B9C1-C9C76A960DB7}" type="pres">
      <dgm:prSet presAssocID="{1C3DC1D2-DC77-4938-84AF-C8DF28B24D05}" presName="spaceRect" presStyleCnt="0"/>
      <dgm:spPr/>
    </dgm:pt>
    <dgm:pt modelId="{9EAC882B-CBB5-4DF0-AFDD-4CA3E512D33A}" type="pres">
      <dgm:prSet presAssocID="{1C3DC1D2-DC77-4938-84AF-C8DF28B24D05}" presName="textRect" presStyleLbl="revTx" presStyleIdx="2" presStyleCnt="3">
        <dgm:presLayoutVars>
          <dgm:chMax val="1"/>
          <dgm:chPref val="1"/>
        </dgm:presLayoutVars>
      </dgm:prSet>
      <dgm:spPr/>
    </dgm:pt>
  </dgm:ptLst>
  <dgm:cxnLst>
    <dgm:cxn modelId="{6F01C71C-F4DC-482F-9AA1-AAD43392B20A}" srcId="{8FB3C475-025B-4726-8342-2C7EE7723F23}" destId="{3DDC6431-EDA3-4270-BE48-B89525EA16B1}" srcOrd="0" destOrd="0" parTransId="{E502746E-A658-41DD-ADB2-D9137A483B19}" sibTransId="{13A2057D-97C8-452B-91A2-68E0D4695787}"/>
    <dgm:cxn modelId="{4C8A6520-8CA1-4D1B-8043-555A5DF4DE65}" type="presOf" srcId="{8FB3C475-025B-4726-8342-2C7EE7723F23}" destId="{F98DF82F-B490-4E79-AC26-FBD75854081A}" srcOrd="0" destOrd="0" presId="urn:microsoft.com/office/officeart/2018/5/layout/IconLeafLabelList"/>
    <dgm:cxn modelId="{8756CA74-76EB-4CCE-AC0D-8279A4D360A2}" type="presOf" srcId="{1C3DC1D2-DC77-4938-84AF-C8DF28B24D05}" destId="{9EAC882B-CBB5-4DF0-AFDD-4CA3E512D33A}" srcOrd="0" destOrd="0" presId="urn:microsoft.com/office/officeart/2018/5/layout/IconLeafLabelList"/>
    <dgm:cxn modelId="{4362067C-7DC8-4BFF-9A8F-AD2B6D0C7C8B}" type="presOf" srcId="{3DDC6431-EDA3-4270-BE48-B89525EA16B1}" destId="{6A3BA3B0-8E2B-4579-AA33-89CDA4ABF6E8}" srcOrd="0" destOrd="0" presId="urn:microsoft.com/office/officeart/2018/5/layout/IconLeafLabelList"/>
    <dgm:cxn modelId="{51A381C3-629C-406D-857F-3BF24214AB27}" srcId="{8FB3C475-025B-4726-8342-2C7EE7723F23}" destId="{1C3DC1D2-DC77-4938-84AF-C8DF28B24D05}" srcOrd="2" destOrd="0" parTransId="{72E3DEA8-E0C9-4EBF-B100-6F3826F3ADA6}" sibTransId="{917ED3FF-DF0B-43D2-8199-06574CF65BCE}"/>
    <dgm:cxn modelId="{32D445D6-1509-4BF8-9C38-EA706CC6B5C2}" srcId="{8FB3C475-025B-4726-8342-2C7EE7723F23}" destId="{7B9EB12D-2BF3-4117-9CA0-84338132DF93}" srcOrd="1" destOrd="0" parTransId="{8F67D2E4-74B2-4B7E-9A1B-CF083C6DE649}" sibTransId="{7C23F3FA-C193-4972-B7F9-51791D85EA26}"/>
    <dgm:cxn modelId="{6E9709F6-2741-49E2-B80D-20E44E90DE05}" type="presOf" srcId="{7B9EB12D-2BF3-4117-9CA0-84338132DF93}" destId="{9C3E9A25-52D1-4D3E-8D8A-FCF04C27D2DC}" srcOrd="0" destOrd="0" presId="urn:microsoft.com/office/officeart/2018/5/layout/IconLeafLabelList"/>
    <dgm:cxn modelId="{262C5A4C-674D-4BC2-8E4E-AB2072D5DD7B}" type="presParOf" srcId="{F98DF82F-B490-4E79-AC26-FBD75854081A}" destId="{F96FEB32-409D-4120-BC08-86324F4598E9}" srcOrd="0" destOrd="0" presId="urn:microsoft.com/office/officeart/2018/5/layout/IconLeafLabelList"/>
    <dgm:cxn modelId="{5F143A31-5494-490D-AB4F-8D0232BC08FE}" type="presParOf" srcId="{F96FEB32-409D-4120-BC08-86324F4598E9}" destId="{08892D63-D17B-4509-A4D8-7EF888B52FC6}" srcOrd="0" destOrd="0" presId="urn:microsoft.com/office/officeart/2018/5/layout/IconLeafLabelList"/>
    <dgm:cxn modelId="{6614B63A-BCC9-44AD-8244-281F696E6A54}" type="presParOf" srcId="{F96FEB32-409D-4120-BC08-86324F4598E9}" destId="{1964E073-B57B-4B7B-BF0E-0A83A253DED6}" srcOrd="1" destOrd="0" presId="urn:microsoft.com/office/officeart/2018/5/layout/IconLeafLabelList"/>
    <dgm:cxn modelId="{4FF868D5-3D7C-4A4C-8857-E1B7DAA7E2F8}" type="presParOf" srcId="{F96FEB32-409D-4120-BC08-86324F4598E9}" destId="{027C7071-E467-4148-9475-097AD1385FF0}" srcOrd="2" destOrd="0" presId="urn:microsoft.com/office/officeart/2018/5/layout/IconLeafLabelList"/>
    <dgm:cxn modelId="{E2A37551-206F-42DD-B7FC-37C4094D9D39}" type="presParOf" srcId="{F96FEB32-409D-4120-BC08-86324F4598E9}" destId="{6A3BA3B0-8E2B-4579-AA33-89CDA4ABF6E8}" srcOrd="3" destOrd="0" presId="urn:microsoft.com/office/officeart/2018/5/layout/IconLeafLabelList"/>
    <dgm:cxn modelId="{844D1BC9-5850-413B-9E5C-0D8BA88AA142}" type="presParOf" srcId="{F98DF82F-B490-4E79-AC26-FBD75854081A}" destId="{DF7438B2-8512-4BE7-8401-941AC68EA9DE}" srcOrd="1" destOrd="0" presId="urn:microsoft.com/office/officeart/2018/5/layout/IconLeafLabelList"/>
    <dgm:cxn modelId="{1192E3F6-107D-4F4D-A34C-67F29CC42DE1}" type="presParOf" srcId="{F98DF82F-B490-4E79-AC26-FBD75854081A}" destId="{2283C883-C8F3-4CB8-BA07-4A644D557827}" srcOrd="2" destOrd="0" presId="urn:microsoft.com/office/officeart/2018/5/layout/IconLeafLabelList"/>
    <dgm:cxn modelId="{68CA11CF-CD34-46F2-96D9-27BBF5937EB4}" type="presParOf" srcId="{2283C883-C8F3-4CB8-BA07-4A644D557827}" destId="{B19A1D59-C1B7-4313-89BF-2633DDD6A604}" srcOrd="0" destOrd="0" presId="urn:microsoft.com/office/officeart/2018/5/layout/IconLeafLabelList"/>
    <dgm:cxn modelId="{71AFDFD7-E660-4698-9DE8-CFE16A8AE79C}" type="presParOf" srcId="{2283C883-C8F3-4CB8-BA07-4A644D557827}" destId="{70A01956-0A94-4778-8072-F2C234FEEFC0}" srcOrd="1" destOrd="0" presId="urn:microsoft.com/office/officeart/2018/5/layout/IconLeafLabelList"/>
    <dgm:cxn modelId="{72E2DE13-F29E-43D4-9D24-96809998E2D0}" type="presParOf" srcId="{2283C883-C8F3-4CB8-BA07-4A644D557827}" destId="{E46EC530-6001-4BAE-AFC8-EF7C096F5693}" srcOrd="2" destOrd="0" presId="urn:microsoft.com/office/officeart/2018/5/layout/IconLeafLabelList"/>
    <dgm:cxn modelId="{C44335EC-8E1C-4B4F-A084-CA8093F3080B}" type="presParOf" srcId="{2283C883-C8F3-4CB8-BA07-4A644D557827}" destId="{9C3E9A25-52D1-4D3E-8D8A-FCF04C27D2DC}" srcOrd="3" destOrd="0" presId="urn:microsoft.com/office/officeart/2018/5/layout/IconLeafLabelList"/>
    <dgm:cxn modelId="{C0800626-CFF0-4706-90B9-F80F17100D8F}" type="presParOf" srcId="{F98DF82F-B490-4E79-AC26-FBD75854081A}" destId="{D35EBE40-A295-4308-8AC9-29845A30D710}" srcOrd="3" destOrd="0" presId="urn:microsoft.com/office/officeart/2018/5/layout/IconLeafLabelList"/>
    <dgm:cxn modelId="{7B7CD825-1C90-4E72-88E6-A957C6BF9D7B}" type="presParOf" srcId="{F98DF82F-B490-4E79-AC26-FBD75854081A}" destId="{7743E994-AF42-44BF-A9A8-71B81A9EC94E}" srcOrd="4" destOrd="0" presId="urn:microsoft.com/office/officeart/2018/5/layout/IconLeafLabelList"/>
    <dgm:cxn modelId="{D9A3CBDD-739A-4FFB-8DB8-72A554311BC8}" type="presParOf" srcId="{7743E994-AF42-44BF-A9A8-71B81A9EC94E}" destId="{223A9DCF-BE9B-40FF-AED8-9B2934CF63EC}" srcOrd="0" destOrd="0" presId="urn:microsoft.com/office/officeart/2018/5/layout/IconLeafLabelList"/>
    <dgm:cxn modelId="{8C70F73E-2377-42B2-8BEE-4EDA37FDAAEC}" type="presParOf" srcId="{7743E994-AF42-44BF-A9A8-71B81A9EC94E}" destId="{B3237FFC-94E6-467D-9555-D78AC1D46D32}" srcOrd="1" destOrd="0" presId="urn:microsoft.com/office/officeart/2018/5/layout/IconLeafLabelList"/>
    <dgm:cxn modelId="{B04D9BCA-1E8D-4FB2-8A74-F1154EAB5380}" type="presParOf" srcId="{7743E994-AF42-44BF-A9A8-71B81A9EC94E}" destId="{0076E54A-B944-4D9F-B9C1-C9C76A960DB7}" srcOrd="2" destOrd="0" presId="urn:microsoft.com/office/officeart/2018/5/layout/IconLeafLabelList"/>
    <dgm:cxn modelId="{418B8B03-06B3-491D-994E-DD453D8EDC8D}" type="presParOf" srcId="{7743E994-AF42-44BF-A9A8-71B81A9EC94E}" destId="{9EAC882B-CBB5-4DF0-AFDD-4CA3E512D33A}"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A004BD-5582-4245-849F-4EAA7186CF4A}" type="doc">
      <dgm:prSet loTypeId="urn:microsoft.com/office/officeart/2005/8/layout/process1" loCatId="process" qsTypeId="urn:microsoft.com/office/officeart/2005/8/quickstyle/simple1" qsCatId="simple" csTypeId="urn:microsoft.com/office/officeart/2005/8/colors/accent1_2" csCatId="accent1" phldr="1"/>
      <dgm:spPr/>
    </dgm:pt>
    <dgm:pt modelId="{986ABA69-806B-47AC-AB9D-E6D22A675EB9}">
      <dgm:prSet phldrT="[Text]" custT="1"/>
      <dgm:spPr>
        <a:solidFill>
          <a:srgbClr val="4292E2"/>
        </a:solidFill>
        <a:ln>
          <a:solidFill>
            <a:schemeClr val="tx1"/>
          </a:solidFill>
        </a:ln>
        <a:effectLst/>
      </dgm:spPr>
      <dgm:t>
        <a:bodyPr spcFirstLastPara="0" vert="horz" wrap="square" lIns="114300" tIns="114300" rIns="114300" bIns="114300" numCol="1" spcCol="1270" anchor="ctr" anchorCtr="0"/>
        <a:lstStyle/>
        <a:p>
          <a:pPr marL="0" lvl="0" indent="0" algn="ctr" defTabSz="1333500">
            <a:lnSpc>
              <a:spcPct val="90000"/>
            </a:lnSpc>
            <a:spcBef>
              <a:spcPct val="0"/>
            </a:spcBef>
            <a:spcAft>
              <a:spcPct val="35000"/>
            </a:spcAft>
            <a:buNone/>
          </a:pPr>
          <a:r>
            <a:rPr lang="en-US" sz="3000" kern="1200" dirty="0">
              <a:solidFill>
                <a:prstClr val="white"/>
              </a:solidFill>
              <a:latin typeface="Sagona Book" panose="02020404030301010803"/>
              <a:ea typeface="+mn-ea"/>
              <a:cs typeface="+mn-cs"/>
            </a:rPr>
            <a:t>Card Holder</a:t>
          </a:r>
        </a:p>
      </dgm:t>
    </dgm:pt>
    <dgm:pt modelId="{EF9C0248-3204-4A89-AEBB-BA0A6FDE715A}" type="parTrans" cxnId="{A9772427-EB17-4A96-9CBB-AC41E63DD09E}">
      <dgm:prSet/>
      <dgm:spPr/>
      <dgm:t>
        <a:bodyPr/>
        <a:lstStyle/>
        <a:p>
          <a:endParaRPr lang="en-US"/>
        </a:p>
      </dgm:t>
    </dgm:pt>
    <dgm:pt modelId="{34E34B35-1F8F-4BE3-B9CB-A4E37C16E77A}" type="sibTrans" cxnId="{A9772427-EB17-4A96-9CBB-AC41E63DD09E}">
      <dgm:prSet/>
      <dgm:spPr>
        <a:ln>
          <a:solidFill>
            <a:schemeClr val="tx1"/>
          </a:solidFill>
        </a:ln>
      </dgm:spPr>
      <dgm:t>
        <a:bodyPr/>
        <a:lstStyle/>
        <a:p>
          <a:endParaRPr lang="en-US"/>
        </a:p>
      </dgm:t>
    </dgm:pt>
    <dgm:pt modelId="{3E0DC456-192D-4651-8436-51FB15D9A00E}">
      <dgm:prSet phldrT="[Text]" custT="1"/>
      <dgm:spPr>
        <a:solidFill>
          <a:srgbClr val="FFFF00"/>
        </a:solidFill>
        <a:ln w="12700" cap="flat" cmpd="sng" algn="ctr">
          <a:solidFill>
            <a:prstClr val="black"/>
          </a:solidFill>
          <a:prstDash val="solid"/>
        </a:ln>
        <a:effectLst/>
      </dgm:spPr>
      <dgm:t>
        <a:bodyPr spcFirstLastPara="0" vert="horz" wrap="square" lIns="114300" tIns="114300" rIns="114300" bIns="114300" numCol="1" spcCol="1270" anchor="ctr" anchorCtr="0"/>
        <a:lstStyle/>
        <a:p>
          <a:pPr marL="0" lvl="0" indent="0" algn="ctr" defTabSz="1333500">
            <a:lnSpc>
              <a:spcPct val="90000"/>
            </a:lnSpc>
            <a:spcBef>
              <a:spcPct val="0"/>
            </a:spcBef>
            <a:spcAft>
              <a:spcPct val="35000"/>
            </a:spcAft>
            <a:buNone/>
          </a:pPr>
          <a:r>
            <a:rPr lang="en-US" sz="3000" kern="1200" dirty="0">
              <a:solidFill>
                <a:schemeClr val="tx1"/>
              </a:solidFill>
              <a:latin typeface="Sagona Book" panose="02020404030301010803"/>
              <a:ea typeface="+mn-ea"/>
              <a:cs typeface="+mn-cs"/>
            </a:rPr>
            <a:t>Supervisor Approval</a:t>
          </a:r>
        </a:p>
      </dgm:t>
    </dgm:pt>
    <dgm:pt modelId="{920F0E02-9003-4DF6-965B-909BBE91CB83}" type="parTrans" cxnId="{554D0656-5536-4816-A421-E13C0313656C}">
      <dgm:prSet/>
      <dgm:spPr/>
      <dgm:t>
        <a:bodyPr/>
        <a:lstStyle/>
        <a:p>
          <a:endParaRPr lang="en-US"/>
        </a:p>
      </dgm:t>
    </dgm:pt>
    <dgm:pt modelId="{32DBC550-EA8E-47E3-8DB2-06481033D4F6}" type="sibTrans" cxnId="{554D0656-5536-4816-A421-E13C0313656C}">
      <dgm:prSet/>
      <dgm:spPr>
        <a:ln>
          <a:solidFill>
            <a:schemeClr val="tx1"/>
          </a:solidFill>
        </a:ln>
      </dgm:spPr>
      <dgm:t>
        <a:bodyPr/>
        <a:lstStyle/>
        <a:p>
          <a:endParaRPr lang="en-US"/>
        </a:p>
      </dgm:t>
    </dgm:pt>
    <dgm:pt modelId="{7797AB8A-F3D1-47BA-8135-D4B3F080D320}">
      <dgm:prSet phldrT="[Text]"/>
      <dgm:spPr>
        <a:solidFill>
          <a:srgbClr val="FF0066"/>
        </a:solidFill>
        <a:ln>
          <a:solidFill>
            <a:schemeClr val="tx1"/>
          </a:solidFill>
        </a:ln>
      </dgm:spPr>
      <dgm:t>
        <a:bodyPr/>
        <a:lstStyle/>
        <a:p>
          <a:r>
            <a:rPr lang="en-US" dirty="0"/>
            <a:t>Accountant-level Review</a:t>
          </a:r>
        </a:p>
      </dgm:t>
    </dgm:pt>
    <dgm:pt modelId="{C9ECDA22-EC79-41E5-B169-85779AF69782}" type="parTrans" cxnId="{C18B8A61-3863-46CF-BDE2-6E9E8D49322E}">
      <dgm:prSet/>
      <dgm:spPr/>
      <dgm:t>
        <a:bodyPr/>
        <a:lstStyle/>
        <a:p>
          <a:endParaRPr lang="en-US"/>
        </a:p>
      </dgm:t>
    </dgm:pt>
    <dgm:pt modelId="{F5E1BA19-428E-4990-83E4-8E20E206F22F}" type="sibTrans" cxnId="{C18B8A61-3863-46CF-BDE2-6E9E8D49322E}">
      <dgm:prSet/>
      <dgm:spPr/>
      <dgm:t>
        <a:bodyPr/>
        <a:lstStyle/>
        <a:p>
          <a:endParaRPr lang="en-US"/>
        </a:p>
      </dgm:t>
    </dgm:pt>
    <dgm:pt modelId="{25D7B5DB-AAAC-4796-89BA-03E498D6ACA2}" type="pres">
      <dgm:prSet presAssocID="{E3A004BD-5582-4245-849F-4EAA7186CF4A}" presName="Name0" presStyleCnt="0">
        <dgm:presLayoutVars>
          <dgm:dir/>
          <dgm:resizeHandles val="exact"/>
        </dgm:presLayoutVars>
      </dgm:prSet>
      <dgm:spPr/>
    </dgm:pt>
    <dgm:pt modelId="{334B2859-6361-4D4E-A2D9-623900E2090E}" type="pres">
      <dgm:prSet presAssocID="{986ABA69-806B-47AC-AB9D-E6D22A675EB9}" presName="node" presStyleLbl="node1" presStyleIdx="0" presStyleCnt="3">
        <dgm:presLayoutVars>
          <dgm:bulletEnabled val="1"/>
        </dgm:presLayoutVars>
      </dgm:prSet>
      <dgm:spPr>
        <a:xfrm>
          <a:off x="8840" y="1132155"/>
          <a:ext cx="2642294" cy="1585376"/>
        </a:xfrm>
        <a:prstGeom prst="roundRect">
          <a:avLst>
            <a:gd name="adj" fmla="val 10000"/>
          </a:avLst>
        </a:prstGeom>
      </dgm:spPr>
    </dgm:pt>
    <dgm:pt modelId="{83AABFA3-84EF-45ED-9B4F-BDEF62EAA3CD}" type="pres">
      <dgm:prSet presAssocID="{34E34B35-1F8F-4BE3-B9CB-A4E37C16E77A}" presName="sibTrans" presStyleLbl="sibTrans2D1" presStyleIdx="0" presStyleCnt="2"/>
      <dgm:spPr/>
    </dgm:pt>
    <dgm:pt modelId="{54B0E0E9-14B6-409E-9180-83A5AF53EEEF}" type="pres">
      <dgm:prSet presAssocID="{34E34B35-1F8F-4BE3-B9CB-A4E37C16E77A}" presName="connectorText" presStyleLbl="sibTrans2D1" presStyleIdx="0" presStyleCnt="2"/>
      <dgm:spPr/>
    </dgm:pt>
    <dgm:pt modelId="{696DAA5C-B3E0-42EE-A547-D3BA53BA00E3}" type="pres">
      <dgm:prSet presAssocID="{3E0DC456-192D-4651-8436-51FB15D9A00E}" presName="node" presStyleLbl="node1" presStyleIdx="1" presStyleCnt="3">
        <dgm:presLayoutVars>
          <dgm:bulletEnabled val="1"/>
        </dgm:presLayoutVars>
      </dgm:prSet>
      <dgm:spPr>
        <a:xfrm>
          <a:off x="3708052" y="1132155"/>
          <a:ext cx="2642294" cy="1585376"/>
        </a:xfrm>
        <a:prstGeom prst="roundRect">
          <a:avLst>
            <a:gd name="adj" fmla="val 10000"/>
          </a:avLst>
        </a:prstGeom>
      </dgm:spPr>
    </dgm:pt>
    <dgm:pt modelId="{F7336469-7BB4-4B82-A2A9-924A0668E7E9}" type="pres">
      <dgm:prSet presAssocID="{32DBC550-EA8E-47E3-8DB2-06481033D4F6}" presName="sibTrans" presStyleLbl="sibTrans2D1" presStyleIdx="1" presStyleCnt="2"/>
      <dgm:spPr/>
    </dgm:pt>
    <dgm:pt modelId="{CF08EF47-420E-4E20-B338-4B4A9895442F}" type="pres">
      <dgm:prSet presAssocID="{32DBC550-EA8E-47E3-8DB2-06481033D4F6}" presName="connectorText" presStyleLbl="sibTrans2D1" presStyleIdx="1" presStyleCnt="2"/>
      <dgm:spPr/>
    </dgm:pt>
    <dgm:pt modelId="{03B64687-4247-4AB9-894F-2A8D13F63E8E}" type="pres">
      <dgm:prSet presAssocID="{7797AB8A-F3D1-47BA-8135-D4B3F080D320}" presName="node" presStyleLbl="node1" presStyleIdx="2" presStyleCnt="3">
        <dgm:presLayoutVars>
          <dgm:bulletEnabled val="1"/>
        </dgm:presLayoutVars>
      </dgm:prSet>
      <dgm:spPr/>
    </dgm:pt>
  </dgm:ptLst>
  <dgm:cxnLst>
    <dgm:cxn modelId="{A9772427-EB17-4A96-9CBB-AC41E63DD09E}" srcId="{E3A004BD-5582-4245-849F-4EAA7186CF4A}" destId="{986ABA69-806B-47AC-AB9D-E6D22A675EB9}" srcOrd="0" destOrd="0" parTransId="{EF9C0248-3204-4A89-AEBB-BA0A6FDE715A}" sibTransId="{34E34B35-1F8F-4BE3-B9CB-A4E37C16E77A}"/>
    <dgm:cxn modelId="{416E1B60-4105-42AE-93A9-6D01F3DABE96}" type="presOf" srcId="{3E0DC456-192D-4651-8436-51FB15D9A00E}" destId="{696DAA5C-B3E0-42EE-A547-D3BA53BA00E3}" srcOrd="0" destOrd="0" presId="urn:microsoft.com/office/officeart/2005/8/layout/process1"/>
    <dgm:cxn modelId="{A1915041-502F-4554-8C01-6430C149F8E0}" type="presOf" srcId="{32DBC550-EA8E-47E3-8DB2-06481033D4F6}" destId="{F7336469-7BB4-4B82-A2A9-924A0668E7E9}" srcOrd="0" destOrd="0" presId="urn:microsoft.com/office/officeart/2005/8/layout/process1"/>
    <dgm:cxn modelId="{C18B8A61-3863-46CF-BDE2-6E9E8D49322E}" srcId="{E3A004BD-5582-4245-849F-4EAA7186CF4A}" destId="{7797AB8A-F3D1-47BA-8135-D4B3F080D320}" srcOrd="2" destOrd="0" parTransId="{C9ECDA22-EC79-41E5-B169-85779AF69782}" sibTransId="{F5E1BA19-428E-4990-83E4-8E20E206F22F}"/>
    <dgm:cxn modelId="{73AB1642-4553-40E6-B214-D2533F75D7AF}" type="presOf" srcId="{7797AB8A-F3D1-47BA-8135-D4B3F080D320}" destId="{03B64687-4247-4AB9-894F-2A8D13F63E8E}" srcOrd="0" destOrd="0" presId="urn:microsoft.com/office/officeart/2005/8/layout/process1"/>
    <dgm:cxn modelId="{3718F96E-E2C6-4184-844C-A4AA59931A00}" type="presOf" srcId="{32DBC550-EA8E-47E3-8DB2-06481033D4F6}" destId="{CF08EF47-420E-4E20-B338-4B4A9895442F}" srcOrd="1" destOrd="0" presId="urn:microsoft.com/office/officeart/2005/8/layout/process1"/>
    <dgm:cxn modelId="{554D0656-5536-4816-A421-E13C0313656C}" srcId="{E3A004BD-5582-4245-849F-4EAA7186CF4A}" destId="{3E0DC456-192D-4651-8436-51FB15D9A00E}" srcOrd="1" destOrd="0" parTransId="{920F0E02-9003-4DF6-965B-909BBE91CB83}" sibTransId="{32DBC550-EA8E-47E3-8DB2-06481033D4F6}"/>
    <dgm:cxn modelId="{12342558-584F-4026-BB43-805350626E26}" type="presOf" srcId="{34E34B35-1F8F-4BE3-B9CB-A4E37C16E77A}" destId="{54B0E0E9-14B6-409E-9180-83A5AF53EEEF}" srcOrd="1" destOrd="0" presId="urn:microsoft.com/office/officeart/2005/8/layout/process1"/>
    <dgm:cxn modelId="{F1A7D558-719B-46E9-9D86-3C101048F0BC}" type="presOf" srcId="{34E34B35-1F8F-4BE3-B9CB-A4E37C16E77A}" destId="{83AABFA3-84EF-45ED-9B4F-BDEF62EAA3CD}" srcOrd="0" destOrd="0" presId="urn:microsoft.com/office/officeart/2005/8/layout/process1"/>
    <dgm:cxn modelId="{D8F89D84-A999-4002-ABAF-34A79A5FF2F5}" type="presOf" srcId="{986ABA69-806B-47AC-AB9D-E6D22A675EB9}" destId="{334B2859-6361-4D4E-A2D9-623900E2090E}" srcOrd="0" destOrd="0" presId="urn:microsoft.com/office/officeart/2005/8/layout/process1"/>
    <dgm:cxn modelId="{64CFC8F5-CCDA-4BCA-BF01-1C5AF2799B40}" type="presOf" srcId="{E3A004BD-5582-4245-849F-4EAA7186CF4A}" destId="{25D7B5DB-AAAC-4796-89BA-03E498D6ACA2}" srcOrd="0" destOrd="0" presId="urn:microsoft.com/office/officeart/2005/8/layout/process1"/>
    <dgm:cxn modelId="{64AE492B-0481-42B4-B3D3-29E5100E2783}" type="presParOf" srcId="{25D7B5DB-AAAC-4796-89BA-03E498D6ACA2}" destId="{334B2859-6361-4D4E-A2D9-623900E2090E}" srcOrd="0" destOrd="0" presId="urn:microsoft.com/office/officeart/2005/8/layout/process1"/>
    <dgm:cxn modelId="{8A831917-C70D-47B2-A671-A9D0667FCEB2}" type="presParOf" srcId="{25D7B5DB-AAAC-4796-89BA-03E498D6ACA2}" destId="{83AABFA3-84EF-45ED-9B4F-BDEF62EAA3CD}" srcOrd="1" destOrd="0" presId="urn:microsoft.com/office/officeart/2005/8/layout/process1"/>
    <dgm:cxn modelId="{C3A79FC0-C7B5-46F2-B075-CB4BB0CB1EE3}" type="presParOf" srcId="{83AABFA3-84EF-45ED-9B4F-BDEF62EAA3CD}" destId="{54B0E0E9-14B6-409E-9180-83A5AF53EEEF}" srcOrd="0" destOrd="0" presId="urn:microsoft.com/office/officeart/2005/8/layout/process1"/>
    <dgm:cxn modelId="{18AA9BD5-C7D6-4AF0-A89F-B3789B931145}" type="presParOf" srcId="{25D7B5DB-AAAC-4796-89BA-03E498D6ACA2}" destId="{696DAA5C-B3E0-42EE-A547-D3BA53BA00E3}" srcOrd="2" destOrd="0" presId="urn:microsoft.com/office/officeart/2005/8/layout/process1"/>
    <dgm:cxn modelId="{702B9FA4-7A0F-4C23-8A94-9B617E7F04A7}" type="presParOf" srcId="{25D7B5DB-AAAC-4796-89BA-03E498D6ACA2}" destId="{F7336469-7BB4-4B82-A2A9-924A0668E7E9}" srcOrd="3" destOrd="0" presId="urn:microsoft.com/office/officeart/2005/8/layout/process1"/>
    <dgm:cxn modelId="{7CD7A70A-9F03-4AB0-B3ED-BB7EDF4440B9}" type="presParOf" srcId="{F7336469-7BB4-4B82-A2A9-924A0668E7E9}" destId="{CF08EF47-420E-4E20-B338-4B4A9895442F}" srcOrd="0" destOrd="0" presId="urn:microsoft.com/office/officeart/2005/8/layout/process1"/>
    <dgm:cxn modelId="{BDD7C421-1C7B-44BB-AC48-2E3B8EC965F3}" type="presParOf" srcId="{25D7B5DB-AAAC-4796-89BA-03E498D6ACA2}" destId="{03B64687-4247-4AB9-894F-2A8D13F63E8E}"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BDD3C4-05A0-41F1-9F2F-F4FD37B320A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E3A747-3632-4F3B-AE79-2E42853E61C1}">
      <dgm:prSet/>
      <dgm:spPr/>
      <dgm:t>
        <a:bodyPr/>
        <a:lstStyle/>
        <a:p>
          <a:r>
            <a:rPr lang="en-US" dirty="0"/>
            <a:t>City Auditor Access </a:t>
          </a:r>
        </a:p>
      </dgm:t>
    </dgm:pt>
    <dgm:pt modelId="{ABEA5835-BEAC-4CD1-BF00-342DDFF79771}" type="parTrans" cxnId="{A54055DA-A0D2-4A83-9630-081989A685AC}">
      <dgm:prSet/>
      <dgm:spPr/>
      <dgm:t>
        <a:bodyPr/>
        <a:lstStyle/>
        <a:p>
          <a:endParaRPr lang="en-US"/>
        </a:p>
      </dgm:t>
    </dgm:pt>
    <dgm:pt modelId="{775EC795-68BE-45D0-858A-548945E817A8}" type="sibTrans" cxnId="{A54055DA-A0D2-4A83-9630-081989A685AC}">
      <dgm:prSet/>
      <dgm:spPr/>
      <dgm:t>
        <a:bodyPr/>
        <a:lstStyle/>
        <a:p>
          <a:endParaRPr lang="en-US"/>
        </a:p>
      </dgm:t>
    </dgm:pt>
    <dgm:pt modelId="{AAD1B858-846E-483C-B1E4-F7B2FA21ED14}">
      <dgm:prSet/>
      <dgm:spPr/>
      <dgm:t>
        <a:bodyPr/>
        <a:lstStyle/>
        <a:p>
          <a:r>
            <a:rPr lang="en-US" dirty="0"/>
            <a:t>Emails </a:t>
          </a:r>
        </a:p>
      </dgm:t>
    </dgm:pt>
    <dgm:pt modelId="{D5AFEE21-77F8-41B9-89B6-91846489EE4D}" type="parTrans" cxnId="{8EEA11F9-5047-4908-913D-1D095FB0C9D9}">
      <dgm:prSet/>
      <dgm:spPr/>
      <dgm:t>
        <a:bodyPr/>
        <a:lstStyle/>
        <a:p>
          <a:endParaRPr lang="en-US"/>
        </a:p>
      </dgm:t>
    </dgm:pt>
    <dgm:pt modelId="{2480EBBE-535E-43FE-8A63-D05FE5E993F6}" type="sibTrans" cxnId="{8EEA11F9-5047-4908-913D-1D095FB0C9D9}">
      <dgm:prSet/>
      <dgm:spPr/>
      <dgm:t>
        <a:bodyPr/>
        <a:lstStyle/>
        <a:p>
          <a:endParaRPr lang="en-US"/>
        </a:p>
      </dgm:t>
    </dgm:pt>
    <dgm:pt modelId="{B0B49FEE-CFB7-450B-BCAF-1FEA1A14DCEF}">
      <dgm:prSet/>
      <dgm:spPr/>
      <dgm:t>
        <a:bodyPr/>
        <a:lstStyle/>
        <a:p>
          <a:r>
            <a:rPr lang="en-US" dirty="0"/>
            <a:t>Electronic documents &amp; browser history</a:t>
          </a:r>
        </a:p>
      </dgm:t>
    </dgm:pt>
    <dgm:pt modelId="{3396F405-58AD-4F63-A2A1-0C2551F258F0}" type="parTrans" cxnId="{8D25017E-4151-4ABA-AD06-270697159290}">
      <dgm:prSet/>
      <dgm:spPr/>
      <dgm:t>
        <a:bodyPr/>
        <a:lstStyle/>
        <a:p>
          <a:endParaRPr lang="en-US"/>
        </a:p>
      </dgm:t>
    </dgm:pt>
    <dgm:pt modelId="{A7CEEF22-D438-449C-941C-77C20E942AEF}" type="sibTrans" cxnId="{8D25017E-4151-4ABA-AD06-270697159290}">
      <dgm:prSet/>
      <dgm:spPr/>
      <dgm:t>
        <a:bodyPr/>
        <a:lstStyle/>
        <a:p>
          <a:endParaRPr lang="en-US"/>
        </a:p>
      </dgm:t>
    </dgm:pt>
    <dgm:pt modelId="{7F8FE477-2B57-4071-A1B6-952574A34BA6}" type="pres">
      <dgm:prSet presAssocID="{EDBDD3C4-05A0-41F1-9F2F-F4FD37B320A9}" presName="root" presStyleCnt="0">
        <dgm:presLayoutVars>
          <dgm:dir/>
          <dgm:resizeHandles val="exact"/>
        </dgm:presLayoutVars>
      </dgm:prSet>
      <dgm:spPr/>
    </dgm:pt>
    <dgm:pt modelId="{AC27883A-83DA-43D6-9F88-CC24FDDF1E13}" type="pres">
      <dgm:prSet presAssocID="{61E3A747-3632-4F3B-AE79-2E42853E61C1}" presName="compNode" presStyleCnt="0"/>
      <dgm:spPr/>
    </dgm:pt>
    <dgm:pt modelId="{1F2CF7C9-E9AD-437D-A048-1597C6BDC236}" type="pres">
      <dgm:prSet presAssocID="{61E3A747-3632-4F3B-AE79-2E42853E61C1}" presName="bgRect" presStyleLbl="bgShp" presStyleIdx="0" presStyleCnt="3"/>
      <dgm:spPr/>
    </dgm:pt>
    <dgm:pt modelId="{82389819-CCAC-4A8E-8299-58E9E0C122FC}" type="pres">
      <dgm:prSet presAssocID="{61E3A747-3632-4F3B-AE79-2E42853E61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3B525464-264D-43FF-924F-2ECC209417E3}" type="pres">
      <dgm:prSet presAssocID="{61E3A747-3632-4F3B-AE79-2E42853E61C1}" presName="spaceRect" presStyleCnt="0"/>
      <dgm:spPr/>
    </dgm:pt>
    <dgm:pt modelId="{099FBD49-EE47-4EE8-BF8D-FC6C3B87537A}" type="pres">
      <dgm:prSet presAssocID="{61E3A747-3632-4F3B-AE79-2E42853E61C1}" presName="parTx" presStyleLbl="revTx" presStyleIdx="0" presStyleCnt="3">
        <dgm:presLayoutVars>
          <dgm:chMax val="0"/>
          <dgm:chPref val="0"/>
        </dgm:presLayoutVars>
      </dgm:prSet>
      <dgm:spPr/>
    </dgm:pt>
    <dgm:pt modelId="{DAF13E6E-353D-42AD-818B-8BD5267C452D}" type="pres">
      <dgm:prSet presAssocID="{775EC795-68BE-45D0-858A-548945E817A8}" presName="sibTrans" presStyleCnt="0"/>
      <dgm:spPr/>
    </dgm:pt>
    <dgm:pt modelId="{C865E3FB-0BB3-4C60-8EB7-44E77720F5D0}" type="pres">
      <dgm:prSet presAssocID="{AAD1B858-846E-483C-B1E4-F7B2FA21ED14}" presName="compNode" presStyleCnt="0"/>
      <dgm:spPr/>
    </dgm:pt>
    <dgm:pt modelId="{DBF22359-95B4-44CD-B674-43832B278928}" type="pres">
      <dgm:prSet presAssocID="{AAD1B858-846E-483C-B1E4-F7B2FA21ED14}" presName="bgRect" presStyleLbl="bgShp" presStyleIdx="1" presStyleCnt="3"/>
      <dgm:spPr/>
    </dgm:pt>
    <dgm:pt modelId="{9799340C-EE3D-42EE-9DDD-5A96C97A7467}" type="pres">
      <dgm:prSet presAssocID="{AAD1B858-846E-483C-B1E4-F7B2FA21ED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77197A88-B4C3-481F-932A-2C99B1D2F964}" type="pres">
      <dgm:prSet presAssocID="{AAD1B858-846E-483C-B1E4-F7B2FA21ED14}" presName="spaceRect" presStyleCnt="0"/>
      <dgm:spPr/>
    </dgm:pt>
    <dgm:pt modelId="{5BC9727A-54AF-4CE0-8DB6-607765BECF21}" type="pres">
      <dgm:prSet presAssocID="{AAD1B858-846E-483C-B1E4-F7B2FA21ED14}" presName="parTx" presStyleLbl="revTx" presStyleIdx="1" presStyleCnt="3">
        <dgm:presLayoutVars>
          <dgm:chMax val="0"/>
          <dgm:chPref val="0"/>
        </dgm:presLayoutVars>
      </dgm:prSet>
      <dgm:spPr/>
    </dgm:pt>
    <dgm:pt modelId="{62134F5B-F36A-4CFB-A016-D9CEF7472209}" type="pres">
      <dgm:prSet presAssocID="{2480EBBE-535E-43FE-8A63-D05FE5E993F6}" presName="sibTrans" presStyleCnt="0"/>
      <dgm:spPr/>
    </dgm:pt>
    <dgm:pt modelId="{C0783B4B-882D-4037-B987-4C9117C9FE24}" type="pres">
      <dgm:prSet presAssocID="{B0B49FEE-CFB7-450B-BCAF-1FEA1A14DCEF}" presName="compNode" presStyleCnt="0"/>
      <dgm:spPr/>
    </dgm:pt>
    <dgm:pt modelId="{37CD7B37-E1D4-4FD9-ACA2-0C52E10C6AC4}" type="pres">
      <dgm:prSet presAssocID="{B0B49FEE-CFB7-450B-BCAF-1FEA1A14DCEF}" presName="bgRect" presStyleLbl="bgShp" presStyleIdx="2" presStyleCnt="3"/>
      <dgm:spPr/>
    </dgm:pt>
    <dgm:pt modelId="{687588D7-253D-42F0-9FE1-3CDE80A60911}" type="pres">
      <dgm:prSet presAssocID="{B0B49FEE-CFB7-450B-BCAF-1FEA1A14DC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885FC82C-58F9-4532-A212-B4899B62A464}" type="pres">
      <dgm:prSet presAssocID="{B0B49FEE-CFB7-450B-BCAF-1FEA1A14DCEF}" presName="spaceRect" presStyleCnt="0"/>
      <dgm:spPr/>
    </dgm:pt>
    <dgm:pt modelId="{7558E86D-50D5-4975-A476-F57E3FB06801}" type="pres">
      <dgm:prSet presAssocID="{B0B49FEE-CFB7-450B-BCAF-1FEA1A14DCEF}" presName="parTx" presStyleLbl="revTx" presStyleIdx="2" presStyleCnt="3">
        <dgm:presLayoutVars>
          <dgm:chMax val="0"/>
          <dgm:chPref val="0"/>
        </dgm:presLayoutVars>
      </dgm:prSet>
      <dgm:spPr/>
    </dgm:pt>
  </dgm:ptLst>
  <dgm:cxnLst>
    <dgm:cxn modelId="{C6ECBE27-6F35-429A-BB31-0CE0ACAA987D}" type="presOf" srcId="{AAD1B858-846E-483C-B1E4-F7B2FA21ED14}" destId="{5BC9727A-54AF-4CE0-8DB6-607765BECF21}" srcOrd="0" destOrd="0" presId="urn:microsoft.com/office/officeart/2018/2/layout/IconVerticalSolidList"/>
    <dgm:cxn modelId="{54BA4141-43CA-41FE-A572-88AF445111E8}" type="presOf" srcId="{EDBDD3C4-05A0-41F1-9F2F-F4FD37B320A9}" destId="{7F8FE477-2B57-4071-A1B6-952574A34BA6}" srcOrd="0" destOrd="0" presId="urn:microsoft.com/office/officeart/2018/2/layout/IconVerticalSolidList"/>
    <dgm:cxn modelId="{14FA3065-1266-412C-A1DD-CAC98B577723}" type="presOf" srcId="{B0B49FEE-CFB7-450B-BCAF-1FEA1A14DCEF}" destId="{7558E86D-50D5-4975-A476-F57E3FB06801}" srcOrd="0" destOrd="0" presId="urn:microsoft.com/office/officeart/2018/2/layout/IconVerticalSolidList"/>
    <dgm:cxn modelId="{7212706E-BD8E-4F8A-8E33-C17B74C1FE1A}" type="presOf" srcId="{61E3A747-3632-4F3B-AE79-2E42853E61C1}" destId="{099FBD49-EE47-4EE8-BF8D-FC6C3B87537A}" srcOrd="0" destOrd="0" presId="urn:microsoft.com/office/officeart/2018/2/layout/IconVerticalSolidList"/>
    <dgm:cxn modelId="{8D25017E-4151-4ABA-AD06-270697159290}" srcId="{EDBDD3C4-05A0-41F1-9F2F-F4FD37B320A9}" destId="{B0B49FEE-CFB7-450B-BCAF-1FEA1A14DCEF}" srcOrd="2" destOrd="0" parTransId="{3396F405-58AD-4F63-A2A1-0C2551F258F0}" sibTransId="{A7CEEF22-D438-449C-941C-77C20E942AEF}"/>
    <dgm:cxn modelId="{A54055DA-A0D2-4A83-9630-081989A685AC}" srcId="{EDBDD3C4-05A0-41F1-9F2F-F4FD37B320A9}" destId="{61E3A747-3632-4F3B-AE79-2E42853E61C1}" srcOrd="0" destOrd="0" parTransId="{ABEA5835-BEAC-4CD1-BF00-342DDFF79771}" sibTransId="{775EC795-68BE-45D0-858A-548945E817A8}"/>
    <dgm:cxn modelId="{8EEA11F9-5047-4908-913D-1D095FB0C9D9}" srcId="{EDBDD3C4-05A0-41F1-9F2F-F4FD37B320A9}" destId="{AAD1B858-846E-483C-B1E4-F7B2FA21ED14}" srcOrd="1" destOrd="0" parTransId="{D5AFEE21-77F8-41B9-89B6-91846489EE4D}" sibTransId="{2480EBBE-535E-43FE-8A63-D05FE5E993F6}"/>
    <dgm:cxn modelId="{BFFA23F0-2195-4763-8981-567AF2FA0794}" type="presParOf" srcId="{7F8FE477-2B57-4071-A1B6-952574A34BA6}" destId="{AC27883A-83DA-43D6-9F88-CC24FDDF1E13}" srcOrd="0" destOrd="0" presId="urn:microsoft.com/office/officeart/2018/2/layout/IconVerticalSolidList"/>
    <dgm:cxn modelId="{BE307687-28C8-461E-80A6-E5D76BDCC639}" type="presParOf" srcId="{AC27883A-83DA-43D6-9F88-CC24FDDF1E13}" destId="{1F2CF7C9-E9AD-437D-A048-1597C6BDC236}" srcOrd="0" destOrd="0" presId="urn:microsoft.com/office/officeart/2018/2/layout/IconVerticalSolidList"/>
    <dgm:cxn modelId="{25671C97-EED2-4A6D-B052-ED5905B6DDDD}" type="presParOf" srcId="{AC27883A-83DA-43D6-9F88-CC24FDDF1E13}" destId="{82389819-CCAC-4A8E-8299-58E9E0C122FC}" srcOrd="1" destOrd="0" presId="urn:microsoft.com/office/officeart/2018/2/layout/IconVerticalSolidList"/>
    <dgm:cxn modelId="{02BD82B9-E165-4F13-8640-EA1820D76B27}" type="presParOf" srcId="{AC27883A-83DA-43D6-9F88-CC24FDDF1E13}" destId="{3B525464-264D-43FF-924F-2ECC209417E3}" srcOrd="2" destOrd="0" presId="urn:microsoft.com/office/officeart/2018/2/layout/IconVerticalSolidList"/>
    <dgm:cxn modelId="{E3A7A0B1-4360-4A24-B5CE-8A1991B75BED}" type="presParOf" srcId="{AC27883A-83DA-43D6-9F88-CC24FDDF1E13}" destId="{099FBD49-EE47-4EE8-BF8D-FC6C3B87537A}" srcOrd="3" destOrd="0" presId="urn:microsoft.com/office/officeart/2018/2/layout/IconVerticalSolidList"/>
    <dgm:cxn modelId="{932C31D9-401B-41D5-830C-ACEE9FBF607F}" type="presParOf" srcId="{7F8FE477-2B57-4071-A1B6-952574A34BA6}" destId="{DAF13E6E-353D-42AD-818B-8BD5267C452D}" srcOrd="1" destOrd="0" presId="urn:microsoft.com/office/officeart/2018/2/layout/IconVerticalSolidList"/>
    <dgm:cxn modelId="{0BA9ED23-1603-44D5-B9DB-CBF6AB82150F}" type="presParOf" srcId="{7F8FE477-2B57-4071-A1B6-952574A34BA6}" destId="{C865E3FB-0BB3-4C60-8EB7-44E77720F5D0}" srcOrd="2" destOrd="0" presId="urn:microsoft.com/office/officeart/2018/2/layout/IconVerticalSolidList"/>
    <dgm:cxn modelId="{AD9863B8-7073-48BF-ABE5-064F6115FC03}" type="presParOf" srcId="{C865E3FB-0BB3-4C60-8EB7-44E77720F5D0}" destId="{DBF22359-95B4-44CD-B674-43832B278928}" srcOrd="0" destOrd="0" presId="urn:microsoft.com/office/officeart/2018/2/layout/IconVerticalSolidList"/>
    <dgm:cxn modelId="{88BEDFCB-25FF-46F8-BC86-5607D8750966}" type="presParOf" srcId="{C865E3FB-0BB3-4C60-8EB7-44E77720F5D0}" destId="{9799340C-EE3D-42EE-9DDD-5A96C97A7467}" srcOrd="1" destOrd="0" presId="urn:microsoft.com/office/officeart/2018/2/layout/IconVerticalSolidList"/>
    <dgm:cxn modelId="{9245F411-83BC-47A6-B70B-1CC5F5C30A56}" type="presParOf" srcId="{C865E3FB-0BB3-4C60-8EB7-44E77720F5D0}" destId="{77197A88-B4C3-481F-932A-2C99B1D2F964}" srcOrd="2" destOrd="0" presId="urn:microsoft.com/office/officeart/2018/2/layout/IconVerticalSolidList"/>
    <dgm:cxn modelId="{C553E123-00E1-43A7-A211-34BE7684E98D}" type="presParOf" srcId="{C865E3FB-0BB3-4C60-8EB7-44E77720F5D0}" destId="{5BC9727A-54AF-4CE0-8DB6-607765BECF21}" srcOrd="3" destOrd="0" presId="urn:microsoft.com/office/officeart/2018/2/layout/IconVerticalSolidList"/>
    <dgm:cxn modelId="{52ABB810-75EB-429B-8D36-195A897939AD}" type="presParOf" srcId="{7F8FE477-2B57-4071-A1B6-952574A34BA6}" destId="{62134F5B-F36A-4CFB-A016-D9CEF7472209}" srcOrd="3" destOrd="0" presId="urn:microsoft.com/office/officeart/2018/2/layout/IconVerticalSolidList"/>
    <dgm:cxn modelId="{291AF61C-3175-4838-BD36-46971704FF81}" type="presParOf" srcId="{7F8FE477-2B57-4071-A1B6-952574A34BA6}" destId="{C0783B4B-882D-4037-B987-4C9117C9FE24}" srcOrd="4" destOrd="0" presId="urn:microsoft.com/office/officeart/2018/2/layout/IconVerticalSolidList"/>
    <dgm:cxn modelId="{FABF2B25-8465-4829-A62C-A708B3555111}" type="presParOf" srcId="{C0783B4B-882D-4037-B987-4C9117C9FE24}" destId="{37CD7B37-E1D4-4FD9-ACA2-0C52E10C6AC4}" srcOrd="0" destOrd="0" presId="urn:microsoft.com/office/officeart/2018/2/layout/IconVerticalSolidList"/>
    <dgm:cxn modelId="{FD430FBC-C504-4F63-B946-E47E3468453C}" type="presParOf" srcId="{C0783B4B-882D-4037-B987-4C9117C9FE24}" destId="{687588D7-253D-42F0-9FE1-3CDE80A60911}" srcOrd="1" destOrd="0" presId="urn:microsoft.com/office/officeart/2018/2/layout/IconVerticalSolidList"/>
    <dgm:cxn modelId="{DD8B71C2-9317-4FE7-8FC9-7B128E88B79D}" type="presParOf" srcId="{C0783B4B-882D-4037-B987-4C9117C9FE24}" destId="{885FC82C-58F9-4532-A212-B4899B62A464}" srcOrd="2" destOrd="0" presId="urn:microsoft.com/office/officeart/2018/2/layout/IconVerticalSolidList"/>
    <dgm:cxn modelId="{EA1AD302-D5DF-4BED-ACAC-1FB612EEB704}" type="presParOf" srcId="{C0783B4B-882D-4037-B987-4C9117C9FE24}" destId="{7558E86D-50D5-4975-A476-F57E3FB068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5CF6FB-6CC7-4F02-8B93-0AC119FE57D7}"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F1A125DF-DD3D-4D43-B411-E27159128D8A}">
      <dgm:prSet/>
      <dgm:spPr/>
      <dgm:t>
        <a:bodyPr/>
        <a:lstStyle/>
        <a:p>
          <a:pPr>
            <a:defRPr b="1"/>
          </a:pPr>
          <a:r>
            <a:rPr lang="en-US" dirty="0"/>
            <a:t>Expenditures versus Usage</a:t>
          </a:r>
        </a:p>
      </dgm:t>
    </dgm:pt>
    <dgm:pt modelId="{7D6F5311-A995-4C20-91CA-4DE1BE80A654}" type="parTrans" cxnId="{3C7743C0-2E25-4E7E-8002-AF1409EB3C2E}">
      <dgm:prSet/>
      <dgm:spPr/>
      <dgm:t>
        <a:bodyPr/>
        <a:lstStyle/>
        <a:p>
          <a:endParaRPr lang="en-US"/>
        </a:p>
      </dgm:t>
    </dgm:pt>
    <dgm:pt modelId="{AA5E1E4A-3E5C-4E95-8C52-0802C54F6E4D}" type="sibTrans" cxnId="{3C7743C0-2E25-4E7E-8002-AF1409EB3C2E}">
      <dgm:prSet/>
      <dgm:spPr/>
      <dgm:t>
        <a:bodyPr/>
        <a:lstStyle/>
        <a:p>
          <a:endParaRPr lang="en-US"/>
        </a:p>
      </dgm:t>
    </dgm:pt>
    <dgm:pt modelId="{B1FC704F-F006-41B1-BBD6-30476574FFAD}">
      <dgm:prSet/>
      <dgm:spPr/>
      <dgm:t>
        <a:bodyPr/>
        <a:lstStyle/>
        <a:p>
          <a:pPr>
            <a:defRPr b="1"/>
          </a:pPr>
          <a:r>
            <a:rPr lang="en-US" dirty="0"/>
            <a:t>Interviews with APL staff</a:t>
          </a:r>
        </a:p>
      </dgm:t>
    </dgm:pt>
    <dgm:pt modelId="{A818156C-8DC2-4A06-B813-35EAA7AFE04C}" type="parTrans" cxnId="{72F2E055-2700-48E7-9B29-09C9C2A97BE2}">
      <dgm:prSet/>
      <dgm:spPr/>
      <dgm:t>
        <a:bodyPr/>
        <a:lstStyle/>
        <a:p>
          <a:endParaRPr lang="en-US"/>
        </a:p>
      </dgm:t>
    </dgm:pt>
    <dgm:pt modelId="{F7424117-696A-45A9-B155-545E9081AE8E}" type="sibTrans" cxnId="{72F2E055-2700-48E7-9B29-09C9C2A97BE2}">
      <dgm:prSet/>
      <dgm:spPr/>
      <dgm:t>
        <a:bodyPr/>
        <a:lstStyle/>
        <a:p>
          <a:endParaRPr lang="en-US"/>
        </a:p>
      </dgm:t>
    </dgm:pt>
    <dgm:pt modelId="{74147530-75D1-44DF-895B-B70A05CCD59F}">
      <dgm:prSet/>
      <dgm:spPr/>
      <dgm:t>
        <a:bodyPr/>
        <a:lstStyle/>
        <a:p>
          <a:pPr>
            <a:defRPr b="1"/>
          </a:pPr>
          <a:r>
            <a:rPr lang="en-US" dirty="0"/>
            <a:t>Budget</a:t>
          </a:r>
        </a:p>
      </dgm:t>
    </dgm:pt>
    <dgm:pt modelId="{9144A768-41DD-4C04-91A1-BA80EC78D17C}" type="parTrans" cxnId="{A82941C1-3280-4A49-8D4C-214E4028CEF2}">
      <dgm:prSet/>
      <dgm:spPr/>
      <dgm:t>
        <a:bodyPr/>
        <a:lstStyle/>
        <a:p>
          <a:endParaRPr lang="en-US"/>
        </a:p>
      </dgm:t>
    </dgm:pt>
    <dgm:pt modelId="{A5A528E0-6D32-44A7-9C61-F1521E3862FF}" type="sibTrans" cxnId="{A82941C1-3280-4A49-8D4C-214E4028CEF2}">
      <dgm:prSet/>
      <dgm:spPr/>
      <dgm:t>
        <a:bodyPr/>
        <a:lstStyle/>
        <a:p>
          <a:endParaRPr lang="en-US"/>
        </a:p>
      </dgm:t>
    </dgm:pt>
    <dgm:pt modelId="{1069A82D-FFEB-469E-A0B9-C39AEDA57A95}" type="pres">
      <dgm:prSet presAssocID="{F75CF6FB-6CC7-4F02-8B93-0AC119FE57D7}" presName="vert0" presStyleCnt="0">
        <dgm:presLayoutVars>
          <dgm:dir/>
          <dgm:animOne val="branch"/>
          <dgm:animLvl val="lvl"/>
        </dgm:presLayoutVars>
      </dgm:prSet>
      <dgm:spPr/>
    </dgm:pt>
    <dgm:pt modelId="{55E266F4-584D-4340-8D31-E535E094AAB2}" type="pres">
      <dgm:prSet presAssocID="{F1A125DF-DD3D-4D43-B411-E27159128D8A}" presName="thickLine" presStyleLbl="alignNode1" presStyleIdx="0" presStyleCnt="3"/>
      <dgm:spPr/>
    </dgm:pt>
    <dgm:pt modelId="{5662AF63-0023-4B48-A405-07226E6BD886}" type="pres">
      <dgm:prSet presAssocID="{F1A125DF-DD3D-4D43-B411-E27159128D8A}" presName="horz1" presStyleCnt="0"/>
      <dgm:spPr/>
    </dgm:pt>
    <dgm:pt modelId="{DB935FFD-5EDF-4E58-B800-EBDC88B819C0}" type="pres">
      <dgm:prSet presAssocID="{F1A125DF-DD3D-4D43-B411-E27159128D8A}" presName="tx1" presStyleLbl="revTx" presStyleIdx="0" presStyleCnt="3"/>
      <dgm:spPr/>
    </dgm:pt>
    <dgm:pt modelId="{179515D4-4BB8-4894-A1CD-72DD403FA753}" type="pres">
      <dgm:prSet presAssocID="{F1A125DF-DD3D-4D43-B411-E27159128D8A}" presName="vert1" presStyleCnt="0"/>
      <dgm:spPr/>
    </dgm:pt>
    <dgm:pt modelId="{DDE4A992-E4CD-4A02-AA1D-6313302AF320}" type="pres">
      <dgm:prSet presAssocID="{B1FC704F-F006-41B1-BBD6-30476574FFAD}" presName="thickLine" presStyleLbl="alignNode1" presStyleIdx="1" presStyleCnt="3"/>
      <dgm:spPr/>
    </dgm:pt>
    <dgm:pt modelId="{C63BBA2A-E5C2-4A7F-94B9-E87B4EB62B86}" type="pres">
      <dgm:prSet presAssocID="{B1FC704F-F006-41B1-BBD6-30476574FFAD}" presName="horz1" presStyleCnt="0"/>
      <dgm:spPr/>
    </dgm:pt>
    <dgm:pt modelId="{5A6444B9-D840-4CA3-BF51-E66B5C8932B8}" type="pres">
      <dgm:prSet presAssocID="{B1FC704F-F006-41B1-BBD6-30476574FFAD}" presName="tx1" presStyleLbl="revTx" presStyleIdx="1" presStyleCnt="3"/>
      <dgm:spPr/>
    </dgm:pt>
    <dgm:pt modelId="{3BE6D6FF-91FF-446C-ADD9-15AED67AEB9B}" type="pres">
      <dgm:prSet presAssocID="{B1FC704F-F006-41B1-BBD6-30476574FFAD}" presName="vert1" presStyleCnt="0"/>
      <dgm:spPr/>
    </dgm:pt>
    <dgm:pt modelId="{65609042-13C0-49DA-8DC5-88A57B5CFF44}" type="pres">
      <dgm:prSet presAssocID="{74147530-75D1-44DF-895B-B70A05CCD59F}" presName="thickLine" presStyleLbl="alignNode1" presStyleIdx="2" presStyleCnt="3"/>
      <dgm:spPr/>
    </dgm:pt>
    <dgm:pt modelId="{9A84DD58-56FD-41F5-B58C-9B23B7401E81}" type="pres">
      <dgm:prSet presAssocID="{74147530-75D1-44DF-895B-B70A05CCD59F}" presName="horz1" presStyleCnt="0"/>
      <dgm:spPr/>
    </dgm:pt>
    <dgm:pt modelId="{B8F10E99-BFF5-4D4D-A0CA-25A843F645A0}" type="pres">
      <dgm:prSet presAssocID="{74147530-75D1-44DF-895B-B70A05CCD59F}" presName="tx1" presStyleLbl="revTx" presStyleIdx="2" presStyleCnt="3"/>
      <dgm:spPr/>
    </dgm:pt>
    <dgm:pt modelId="{701F04A6-0A97-4676-85F6-35118FFA955E}" type="pres">
      <dgm:prSet presAssocID="{74147530-75D1-44DF-895B-B70A05CCD59F}" presName="vert1" presStyleCnt="0"/>
      <dgm:spPr/>
    </dgm:pt>
  </dgm:ptLst>
  <dgm:cxnLst>
    <dgm:cxn modelId="{24A10C14-2274-422C-A067-452AB4AF10D5}" type="presOf" srcId="{74147530-75D1-44DF-895B-B70A05CCD59F}" destId="{B8F10E99-BFF5-4D4D-A0CA-25A843F645A0}" srcOrd="0" destOrd="0" presId="urn:microsoft.com/office/officeart/2008/layout/LinedList"/>
    <dgm:cxn modelId="{72F2E055-2700-48E7-9B29-09C9C2A97BE2}" srcId="{F75CF6FB-6CC7-4F02-8B93-0AC119FE57D7}" destId="{B1FC704F-F006-41B1-BBD6-30476574FFAD}" srcOrd="1" destOrd="0" parTransId="{A818156C-8DC2-4A06-B813-35EAA7AFE04C}" sibTransId="{F7424117-696A-45A9-B155-545E9081AE8E}"/>
    <dgm:cxn modelId="{C914CAA4-4FD5-410D-B1FF-73DCDC4D6DED}" type="presOf" srcId="{F1A125DF-DD3D-4D43-B411-E27159128D8A}" destId="{DB935FFD-5EDF-4E58-B800-EBDC88B819C0}" srcOrd="0" destOrd="0" presId="urn:microsoft.com/office/officeart/2008/layout/LinedList"/>
    <dgm:cxn modelId="{0791FDBB-81C4-4A20-9025-F56B77971EAA}" type="presOf" srcId="{B1FC704F-F006-41B1-BBD6-30476574FFAD}" destId="{5A6444B9-D840-4CA3-BF51-E66B5C8932B8}" srcOrd="0" destOrd="0" presId="urn:microsoft.com/office/officeart/2008/layout/LinedList"/>
    <dgm:cxn modelId="{3C7743C0-2E25-4E7E-8002-AF1409EB3C2E}" srcId="{F75CF6FB-6CC7-4F02-8B93-0AC119FE57D7}" destId="{F1A125DF-DD3D-4D43-B411-E27159128D8A}" srcOrd="0" destOrd="0" parTransId="{7D6F5311-A995-4C20-91CA-4DE1BE80A654}" sibTransId="{AA5E1E4A-3E5C-4E95-8C52-0802C54F6E4D}"/>
    <dgm:cxn modelId="{11D431C1-DA4C-418E-8507-22382CCC84C6}" type="presOf" srcId="{F75CF6FB-6CC7-4F02-8B93-0AC119FE57D7}" destId="{1069A82D-FFEB-469E-A0B9-C39AEDA57A95}" srcOrd="0" destOrd="0" presId="urn:microsoft.com/office/officeart/2008/layout/LinedList"/>
    <dgm:cxn modelId="{A82941C1-3280-4A49-8D4C-214E4028CEF2}" srcId="{F75CF6FB-6CC7-4F02-8B93-0AC119FE57D7}" destId="{74147530-75D1-44DF-895B-B70A05CCD59F}" srcOrd="2" destOrd="0" parTransId="{9144A768-41DD-4C04-91A1-BA80EC78D17C}" sibTransId="{A5A528E0-6D32-44A7-9C61-F1521E3862FF}"/>
    <dgm:cxn modelId="{076A589F-6199-4A71-AB2E-8E1F0BEFEAF3}" type="presParOf" srcId="{1069A82D-FFEB-469E-A0B9-C39AEDA57A95}" destId="{55E266F4-584D-4340-8D31-E535E094AAB2}" srcOrd="0" destOrd="0" presId="urn:microsoft.com/office/officeart/2008/layout/LinedList"/>
    <dgm:cxn modelId="{B5CE5022-CE71-42BE-972A-F790B37EFB49}" type="presParOf" srcId="{1069A82D-FFEB-469E-A0B9-C39AEDA57A95}" destId="{5662AF63-0023-4B48-A405-07226E6BD886}" srcOrd="1" destOrd="0" presId="urn:microsoft.com/office/officeart/2008/layout/LinedList"/>
    <dgm:cxn modelId="{CD1AF0D6-FB72-48F5-B3E9-60A3A619E2D1}" type="presParOf" srcId="{5662AF63-0023-4B48-A405-07226E6BD886}" destId="{DB935FFD-5EDF-4E58-B800-EBDC88B819C0}" srcOrd="0" destOrd="0" presId="urn:microsoft.com/office/officeart/2008/layout/LinedList"/>
    <dgm:cxn modelId="{7F387397-4761-4535-B4FF-AB480940F694}" type="presParOf" srcId="{5662AF63-0023-4B48-A405-07226E6BD886}" destId="{179515D4-4BB8-4894-A1CD-72DD403FA753}" srcOrd="1" destOrd="0" presId="urn:microsoft.com/office/officeart/2008/layout/LinedList"/>
    <dgm:cxn modelId="{F027447A-37C8-4714-9016-CBC899D7FC5B}" type="presParOf" srcId="{1069A82D-FFEB-469E-A0B9-C39AEDA57A95}" destId="{DDE4A992-E4CD-4A02-AA1D-6313302AF320}" srcOrd="2" destOrd="0" presId="urn:microsoft.com/office/officeart/2008/layout/LinedList"/>
    <dgm:cxn modelId="{0885F283-1553-4266-BE3C-08965E81F9E2}" type="presParOf" srcId="{1069A82D-FFEB-469E-A0B9-C39AEDA57A95}" destId="{C63BBA2A-E5C2-4A7F-94B9-E87B4EB62B86}" srcOrd="3" destOrd="0" presId="urn:microsoft.com/office/officeart/2008/layout/LinedList"/>
    <dgm:cxn modelId="{B5C7DEA2-4FFE-49D4-96DF-98FC2BAC149C}" type="presParOf" srcId="{C63BBA2A-E5C2-4A7F-94B9-E87B4EB62B86}" destId="{5A6444B9-D840-4CA3-BF51-E66B5C8932B8}" srcOrd="0" destOrd="0" presId="urn:microsoft.com/office/officeart/2008/layout/LinedList"/>
    <dgm:cxn modelId="{AFA669AF-4D9F-49B4-B57E-9AF401AC9598}" type="presParOf" srcId="{C63BBA2A-E5C2-4A7F-94B9-E87B4EB62B86}" destId="{3BE6D6FF-91FF-446C-ADD9-15AED67AEB9B}" srcOrd="1" destOrd="0" presId="urn:microsoft.com/office/officeart/2008/layout/LinedList"/>
    <dgm:cxn modelId="{33D1F664-F6FE-4C21-8267-9B22C1768DF0}" type="presParOf" srcId="{1069A82D-FFEB-469E-A0B9-C39AEDA57A95}" destId="{65609042-13C0-49DA-8DC5-88A57B5CFF44}" srcOrd="4" destOrd="0" presId="urn:microsoft.com/office/officeart/2008/layout/LinedList"/>
    <dgm:cxn modelId="{09BB741A-2EB0-43A7-A50D-2B6EB22EBB66}" type="presParOf" srcId="{1069A82D-FFEB-469E-A0B9-C39AEDA57A95}" destId="{9A84DD58-56FD-41F5-B58C-9B23B7401E81}" srcOrd="5" destOrd="0" presId="urn:microsoft.com/office/officeart/2008/layout/LinedList"/>
    <dgm:cxn modelId="{5A5C9210-28AF-4EDD-80D3-205DDA3E320A}" type="presParOf" srcId="{9A84DD58-56FD-41F5-B58C-9B23B7401E81}" destId="{B8F10E99-BFF5-4D4D-A0CA-25A843F645A0}" srcOrd="0" destOrd="0" presId="urn:microsoft.com/office/officeart/2008/layout/LinedList"/>
    <dgm:cxn modelId="{4B2D2CB0-A063-484A-8E8B-58FABC2070BF}" type="presParOf" srcId="{9A84DD58-56FD-41F5-B58C-9B23B7401E81}" destId="{701F04A6-0A97-4676-85F6-35118FFA955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F7941-C646-4C15-B089-F7F3AA67607F}">
      <dsp:nvSpPr>
        <dsp:cNvPr id="0" name=""/>
        <dsp:cNvSpPr/>
      </dsp:nvSpPr>
      <dsp:spPr>
        <a:xfrm>
          <a:off x="0" y="2248161"/>
          <a:ext cx="3797300" cy="1728000"/>
        </a:xfrm>
        <a:prstGeom prst="rightArrow">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0FC03-B0F4-4DE1-8070-B389C637F08B}">
      <dsp:nvSpPr>
        <dsp:cNvPr id="0" name=""/>
        <dsp:cNvSpPr/>
      </dsp:nvSpPr>
      <dsp:spPr>
        <a:xfrm>
          <a:off x="28811" y="2671219"/>
          <a:ext cx="3111264"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t>How did this happen</a:t>
          </a:r>
        </a:p>
      </dsp:txBody>
      <dsp:txXfrm>
        <a:off x="28811" y="2671219"/>
        <a:ext cx="3111264" cy="86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79E9E-46D0-460F-B931-B4A85E46B4EB}">
      <dsp:nvSpPr>
        <dsp:cNvPr id="0" name=""/>
        <dsp:cNvSpPr/>
      </dsp:nvSpPr>
      <dsp:spPr>
        <a:xfrm rot="10800000">
          <a:off x="1059186" y="732789"/>
          <a:ext cx="2702560" cy="1361440"/>
        </a:xfrm>
        <a:prstGeom prst="homePlate">
          <a:avLst/>
        </a:prstGeom>
        <a:solidFill>
          <a:srgbClr val="4292E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5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kern="1200" cap="none" spc="0" dirty="0">
              <a:ln w="0"/>
              <a:solidFill>
                <a:schemeClr val="tx1"/>
              </a:solidFill>
              <a:effectLst>
                <a:outerShdw blurRad="38100" dist="19050" dir="2700000" algn="tl" rotWithShape="0">
                  <a:schemeClr val="dk1">
                    <a:alpha val="40000"/>
                  </a:schemeClr>
                </a:outerShdw>
              </a:effectLst>
            </a:rPr>
            <a:t>Background:</a:t>
          </a:r>
        </a:p>
        <a:p>
          <a:pPr marL="0" lvl="0" indent="0" algn="ctr" defTabSz="844550">
            <a:lnSpc>
              <a:spcPct val="90000"/>
            </a:lnSpc>
            <a:spcBef>
              <a:spcPct val="0"/>
            </a:spcBef>
            <a:spcAft>
              <a:spcPct val="35000"/>
            </a:spcAft>
            <a:buNone/>
          </a:pPr>
          <a:r>
            <a:rPr lang="en-US" sz="1900" b="0" kern="1200" cap="none" spc="0" dirty="0">
              <a:ln w="0"/>
              <a:solidFill>
                <a:schemeClr val="tx1"/>
              </a:solidFill>
              <a:effectLst>
                <a:outerShdw blurRad="38100" dist="19050" dir="2700000" algn="tl" rotWithShape="0">
                  <a:schemeClr val="dk1">
                    <a:alpha val="40000"/>
                  </a:schemeClr>
                </a:outerShdw>
              </a:effectLst>
            </a:rPr>
            <a:t>Austin, OCA, &amp; APL</a:t>
          </a:r>
        </a:p>
      </dsp:txBody>
      <dsp:txXfrm rot="10800000">
        <a:off x="1399546" y="732789"/>
        <a:ext cx="2362200" cy="1361440"/>
      </dsp:txXfrm>
    </dsp:sp>
    <dsp:sp modelId="{73399C07-4443-4BF1-9DE5-7B83028F39F6}">
      <dsp:nvSpPr>
        <dsp:cNvPr id="0" name=""/>
        <dsp:cNvSpPr/>
      </dsp:nvSpPr>
      <dsp:spPr>
        <a:xfrm>
          <a:off x="340359" y="732789"/>
          <a:ext cx="1361440" cy="1361440"/>
        </a:xfrm>
        <a:prstGeom prst="ellipse">
          <a:avLst/>
        </a:prstGeom>
        <a:solidFill>
          <a:srgbClr val="4292E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90382-C9C2-412C-BBA9-EF2F886BE828}">
      <dsp:nvSpPr>
        <dsp:cNvPr id="0" name=""/>
        <dsp:cNvSpPr/>
      </dsp:nvSpPr>
      <dsp:spPr>
        <a:xfrm rot="10800000">
          <a:off x="1021079" y="2500630"/>
          <a:ext cx="2702560" cy="1361440"/>
        </a:xfrm>
        <a:prstGeom prst="homePlate">
          <a:avLst/>
        </a:prstGeom>
        <a:solidFill>
          <a:srgbClr val="FF0066"/>
        </a:solidFill>
        <a:ln w="127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5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kern="1200" cap="none" spc="0" dirty="0">
              <a:ln w="0"/>
              <a:solidFill>
                <a:schemeClr val="tx1"/>
              </a:solidFill>
              <a:effectLst>
                <a:outerShdw blurRad="38100" dist="19050" dir="2700000" algn="tl" rotWithShape="0">
                  <a:schemeClr val="dk1">
                    <a:alpha val="40000"/>
                  </a:schemeClr>
                </a:outerShdw>
              </a:effectLst>
            </a:rPr>
            <a:t>Why this case matters</a:t>
          </a:r>
        </a:p>
      </dsp:txBody>
      <dsp:txXfrm rot="10800000">
        <a:off x="1361439" y="2500630"/>
        <a:ext cx="2362200" cy="1361440"/>
      </dsp:txXfrm>
    </dsp:sp>
    <dsp:sp modelId="{15705D20-DB34-44B5-B28A-AE96B034F3B4}">
      <dsp:nvSpPr>
        <dsp:cNvPr id="0" name=""/>
        <dsp:cNvSpPr/>
      </dsp:nvSpPr>
      <dsp:spPr>
        <a:xfrm>
          <a:off x="340359" y="2500630"/>
          <a:ext cx="1361440" cy="1361440"/>
        </a:xfrm>
        <a:prstGeom prst="ellipse">
          <a:avLst/>
        </a:prstGeom>
        <a:solidFill>
          <a:srgbClr val="FF00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98305-5248-494A-9512-ED4D751C8CBE}">
      <dsp:nvSpPr>
        <dsp:cNvPr id="0" name=""/>
        <dsp:cNvSpPr/>
      </dsp:nvSpPr>
      <dsp:spPr>
        <a:xfrm rot="10800000">
          <a:off x="1021079" y="4268470"/>
          <a:ext cx="2702560" cy="1361440"/>
        </a:xfrm>
        <a:prstGeom prst="homePlat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35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kern="1200" cap="none" spc="0" dirty="0">
              <a:ln w="0"/>
              <a:solidFill>
                <a:schemeClr val="tx1"/>
              </a:solidFill>
              <a:effectLst>
                <a:outerShdw blurRad="38100" dist="19050" dir="2700000" algn="tl" rotWithShape="0">
                  <a:schemeClr val="dk1">
                    <a:alpha val="40000"/>
                  </a:schemeClr>
                </a:outerShdw>
              </a:effectLst>
            </a:rPr>
            <a:t>Case</a:t>
          </a:r>
          <a:r>
            <a:rPr lang="en-US" sz="1900" b="0" kern="1200" cap="none" spc="0" baseline="0" dirty="0">
              <a:ln w="0"/>
              <a:solidFill>
                <a:schemeClr val="tx1"/>
              </a:solidFill>
              <a:effectLst>
                <a:outerShdw blurRad="38100" dist="19050" dir="2700000" algn="tl" rotWithShape="0">
                  <a:schemeClr val="dk1">
                    <a:alpha val="40000"/>
                  </a:schemeClr>
                </a:outerShdw>
              </a:effectLst>
            </a:rPr>
            <a:t> study: Disappearing ink</a:t>
          </a:r>
          <a:endParaRPr lang="en-US" sz="1900" b="0" kern="1200" cap="none" spc="0" dirty="0">
            <a:ln w="0"/>
            <a:solidFill>
              <a:schemeClr val="tx1"/>
            </a:solidFill>
            <a:effectLst>
              <a:outerShdw blurRad="38100" dist="19050" dir="2700000" algn="tl" rotWithShape="0">
                <a:schemeClr val="dk1">
                  <a:alpha val="40000"/>
                </a:schemeClr>
              </a:outerShdw>
            </a:effectLst>
          </a:endParaRPr>
        </a:p>
      </dsp:txBody>
      <dsp:txXfrm rot="10800000">
        <a:off x="1361439" y="4268470"/>
        <a:ext cx="2362200" cy="1361440"/>
      </dsp:txXfrm>
    </dsp:sp>
    <dsp:sp modelId="{190E0A83-342A-4C81-AF2C-55F3957D6B9D}">
      <dsp:nvSpPr>
        <dsp:cNvPr id="0" name=""/>
        <dsp:cNvSpPr/>
      </dsp:nvSpPr>
      <dsp:spPr>
        <a:xfrm>
          <a:off x="340359" y="4268470"/>
          <a:ext cx="1361440" cy="1361440"/>
        </a:xfrm>
        <a:prstGeom prst="ellips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28FBE-BB5F-4E79-8013-55372248B6AD}">
      <dsp:nvSpPr>
        <dsp:cNvPr id="0" name=""/>
        <dsp:cNvSpPr/>
      </dsp:nvSpPr>
      <dsp:spPr>
        <a:xfrm rot="10800000">
          <a:off x="1068943" y="145997"/>
          <a:ext cx="2829242" cy="1425257"/>
        </a:xfrm>
        <a:prstGeom prst="homePlate">
          <a:avLst/>
        </a:prstGeom>
        <a:solidFill>
          <a:srgbClr val="4292E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99"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kern="1200" cap="none" spc="0" dirty="0">
              <a:ln w="0"/>
              <a:solidFill>
                <a:schemeClr val="tx1"/>
              </a:solidFill>
              <a:effectLst>
                <a:outerShdw blurRad="38100" dist="19050" dir="2700000" algn="tl" rotWithShape="0">
                  <a:schemeClr val="dk1">
                    <a:alpha val="40000"/>
                  </a:schemeClr>
                </a:outerShdw>
              </a:effectLst>
            </a:rPr>
            <a:t>Working with law enforcement</a:t>
          </a:r>
        </a:p>
      </dsp:txBody>
      <dsp:txXfrm rot="10800000">
        <a:off x="1425257" y="145997"/>
        <a:ext cx="2472928" cy="1425257"/>
      </dsp:txXfrm>
    </dsp:sp>
    <dsp:sp modelId="{4BFF536E-9F6B-4684-9242-A1DD4D4E18E7}">
      <dsp:nvSpPr>
        <dsp:cNvPr id="0" name=""/>
        <dsp:cNvSpPr/>
      </dsp:nvSpPr>
      <dsp:spPr>
        <a:xfrm>
          <a:off x="356314" y="145997"/>
          <a:ext cx="1425257" cy="1425257"/>
        </a:xfrm>
        <a:prstGeom prst="ellipse">
          <a:avLst/>
        </a:prstGeom>
        <a:solidFill>
          <a:srgbClr val="4292E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EBE37-F79C-42E3-AC5B-3B7D83A15A96}">
      <dsp:nvSpPr>
        <dsp:cNvPr id="0" name=""/>
        <dsp:cNvSpPr/>
      </dsp:nvSpPr>
      <dsp:spPr>
        <a:xfrm rot="10800000">
          <a:off x="1068943" y="1996704"/>
          <a:ext cx="2829242" cy="1425257"/>
        </a:xfrm>
        <a:prstGeom prst="homePlate">
          <a:avLst/>
        </a:prstGeom>
        <a:solidFill>
          <a:srgbClr val="FF00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99"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kern="1200" cap="none" spc="0" dirty="0">
              <a:ln w="0"/>
              <a:solidFill>
                <a:schemeClr val="tx1"/>
              </a:solidFill>
              <a:effectLst>
                <a:outerShdw blurRad="38100" dist="19050" dir="2700000" algn="tl" rotWithShape="0">
                  <a:schemeClr val="dk1">
                    <a:alpha val="40000"/>
                  </a:schemeClr>
                </a:outerShdw>
              </a:effectLst>
            </a:rPr>
            <a:t>Reporting: the right thing to write</a:t>
          </a:r>
        </a:p>
      </dsp:txBody>
      <dsp:txXfrm rot="10800000">
        <a:off x="1425257" y="1996704"/>
        <a:ext cx="2472928" cy="1425257"/>
      </dsp:txXfrm>
    </dsp:sp>
    <dsp:sp modelId="{578B3C73-778F-4843-AE44-6B77DECDB53A}">
      <dsp:nvSpPr>
        <dsp:cNvPr id="0" name=""/>
        <dsp:cNvSpPr/>
      </dsp:nvSpPr>
      <dsp:spPr>
        <a:xfrm>
          <a:off x="356314" y="1996704"/>
          <a:ext cx="1425257" cy="1425257"/>
        </a:xfrm>
        <a:prstGeom prst="ellipse">
          <a:avLst/>
        </a:prstGeom>
        <a:solidFill>
          <a:srgbClr val="FF00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A5118-D52D-4A54-B9CC-968DAED5F118}">
      <dsp:nvSpPr>
        <dsp:cNvPr id="0" name=""/>
        <dsp:cNvSpPr/>
      </dsp:nvSpPr>
      <dsp:spPr>
        <a:xfrm rot="10800000">
          <a:off x="1068943" y="3847412"/>
          <a:ext cx="2829242" cy="1425257"/>
        </a:xfrm>
        <a:prstGeom prst="homePlat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99"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kern="1200" cap="none" spc="0" dirty="0">
              <a:ln w="0"/>
              <a:solidFill>
                <a:schemeClr val="tx1"/>
              </a:solidFill>
              <a:effectLst>
                <a:outerShdw blurRad="38100" dist="19050" dir="2700000" algn="tl" rotWithShape="0">
                  <a:schemeClr val="dk1">
                    <a:alpha val="40000"/>
                  </a:schemeClr>
                </a:outerShdw>
              </a:effectLst>
            </a:rPr>
            <a:t>Prevention and lessons learned</a:t>
          </a:r>
        </a:p>
      </dsp:txBody>
      <dsp:txXfrm rot="10800000">
        <a:off x="1425257" y="3847412"/>
        <a:ext cx="2472928" cy="1425257"/>
      </dsp:txXfrm>
    </dsp:sp>
    <dsp:sp modelId="{8B17C65C-518D-4390-9F99-76D56DEC7148}">
      <dsp:nvSpPr>
        <dsp:cNvPr id="0" name=""/>
        <dsp:cNvSpPr/>
      </dsp:nvSpPr>
      <dsp:spPr>
        <a:xfrm>
          <a:off x="356314" y="3847412"/>
          <a:ext cx="1425257" cy="1425257"/>
        </a:xfrm>
        <a:prstGeom prst="ellips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B8D87-995D-4771-9773-5F304CBEDD1E}">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BE6245-B6BF-4046-819E-96001E625412}">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March 2019 </a:t>
          </a:r>
        </a:p>
      </dsp:txBody>
      <dsp:txXfrm>
        <a:off x="331199" y="2709912"/>
        <a:ext cx="4320000" cy="720000"/>
      </dsp:txXfrm>
    </dsp:sp>
    <dsp:sp modelId="{6E673272-96C2-43A8-BFE9-6C2BD23C535C}">
      <dsp:nvSpPr>
        <dsp:cNvPr id="0" name=""/>
        <dsp:cNvSpPr/>
      </dsp:nvSpPr>
      <dsp:spPr>
        <a:xfrm>
          <a:off x="6595199" y="2956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A27D6-2B46-475A-B33C-27D0B765B44A}">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dirty="0"/>
            <a:t>Library employee stealing printer toner and selling it</a:t>
          </a:r>
        </a:p>
      </dsp:txBody>
      <dsp:txXfrm>
        <a:off x="5407199" y="2709912"/>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753B3-118A-4CE0-BB61-F72014922625}">
      <dsp:nvSpPr>
        <dsp:cNvPr id="0" name=""/>
        <dsp:cNvSpPr/>
      </dsp:nvSpPr>
      <dsp:spPr>
        <a:xfrm>
          <a:off x="785" y="0"/>
          <a:ext cx="3182540" cy="3725612"/>
        </a:xfrm>
        <a:prstGeom prst="rect">
          <a:avLst/>
        </a:prstGeom>
        <a:solidFill>
          <a:srgbClr val="4292E2"/>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Background of subject</a:t>
          </a:r>
        </a:p>
      </dsp:txBody>
      <dsp:txXfrm>
        <a:off x="785" y="1490244"/>
        <a:ext cx="3182540" cy="2235367"/>
      </dsp:txXfrm>
    </dsp:sp>
    <dsp:sp modelId="{9DFA4F83-A985-4B42-8AB5-AB85D007A40A}">
      <dsp:nvSpPr>
        <dsp:cNvPr id="0" name=""/>
        <dsp:cNvSpPr/>
      </dsp:nvSpPr>
      <dsp:spPr>
        <a:xfrm>
          <a:off x="785"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85" y="0"/>
        <a:ext cx="3182540" cy="1490244"/>
      </dsp:txXfrm>
    </dsp:sp>
    <dsp:sp modelId="{F9C0BDE1-8024-42A0-BF7D-C925562CAE44}">
      <dsp:nvSpPr>
        <dsp:cNvPr id="0" name=""/>
        <dsp:cNvSpPr/>
      </dsp:nvSpPr>
      <dsp:spPr>
        <a:xfrm>
          <a:off x="3437929" y="0"/>
          <a:ext cx="3182540" cy="3725612"/>
        </a:xfrm>
        <a:prstGeom prst="rect">
          <a:avLst/>
        </a:prstGeom>
        <a:solidFill>
          <a:srgbClr val="FFFF00"/>
        </a:solidFill>
        <a:ln w="12700" cap="flat" cmpd="sng" algn="ctr">
          <a:solidFill>
            <a:schemeClr val="accent2">
              <a:hueOff val="1373170"/>
              <a:satOff val="-24404"/>
              <a:lumOff val="78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Review purchase records – small scope</a:t>
          </a:r>
        </a:p>
      </dsp:txBody>
      <dsp:txXfrm>
        <a:off x="3437929" y="1490244"/>
        <a:ext cx="3182540" cy="2235367"/>
      </dsp:txXfrm>
    </dsp:sp>
    <dsp:sp modelId="{AA8F495B-5274-45F5-8F6B-F1779F26111A}">
      <dsp:nvSpPr>
        <dsp:cNvPr id="0" name=""/>
        <dsp:cNvSpPr/>
      </dsp:nvSpPr>
      <dsp:spPr>
        <a:xfrm>
          <a:off x="3437929" y="0"/>
          <a:ext cx="3182540" cy="1490244"/>
        </a:xfrm>
        <a:prstGeom prst="rect">
          <a:avLst/>
        </a:prstGeom>
        <a:noFill/>
        <a:ln w="12700" cap="flat" cmpd="sng" algn="ctr">
          <a:noFill/>
          <a:prstDash val="solid"/>
        </a:ln>
        <a:effectLst/>
        <a:sp3d/>
      </dsp:spPr>
      <dsp:style>
        <a:lnRef idx="2">
          <a:schemeClr val="dk1"/>
        </a:lnRef>
        <a:fillRef idx="1">
          <a:schemeClr val="lt1"/>
        </a:fillRef>
        <a:effectRef idx="0">
          <a:schemeClr val="dk1"/>
        </a:effectRef>
        <a:fontRef idx="minor">
          <a:schemeClr val="dk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437929" y="0"/>
        <a:ext cx="3182540" cy="1490244"/>
      </dsp:txXfrm>
    </dsp:sp>
    <dsp:sp modelId="{E7F53E81-D230-4314-BE49-BAD79E2C3083}">
      <dsp:nvSpPr>
        <dsp:cNvPr id="0" name=""/>
        <dsp:cNvSpPr/>
      </dsp:nvSpPr>
      <dsp:spPr>
        <a:xfrm>
          <a:off x="6875073" y="0"/>
          <a:ext cx="3182540" cy="3725612"/>
        </a:xfrm>
        <a:prstGeom prst="rect">
          <a:avLst/>
        </a:prstGeom>
        <a:solidFill>
          <a:srgbClr val="FF0066"/>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Interview with supervisor</a:t>
          </a:r>
        </a:p>
        <a:p>
          <a:pPr marL="228600" lvl="1" indent="-228600" algn="l" defTabSz="889000">
            <a:lnSpc>
              <a:spcPct val="90000"/>
            </a:lnSpc>
            <a:spcBef>
              <a:spcPct val="0"/>
            </a:spcBef>
            <a:spcAft>
              <a:spcPct val="15000"/>
            </a:spcAft>
            <a:buChar char="•"/>
          </a:pPr>
          <a:r>
            <a:rPr lang="en-US" sz="2000" kern="1200" dirty="0">
              <a:solidFill>
                <a:schemeClr val="tx1"/>
              </a:solidFill>
            </a:rPr>
            <a:t>Learn about systems in place </a:t>
          </a:r>
        </a:p>
      </dsp:txBody>
      <dsp:txXfrm>
        <a:off x="6875073" y="1490244"/>
        <a:ext cx="3182540" cy="2235367"/>
      </dsp:txXfrm>
    </dsp:sp>
    <dsp:sp modelId="{D67BA4B9-DE56-469C-8E63-D8957D9EFB71}">
      <dsp:nvSpPr>
        <dsp:cNvPr id="0" name=""/>
        <dsp:cNvSpPr/>
      </dsp:nvSpPr>
      <dsp:spPr>
        <a:xfrm>
          <a:off x="6875073"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875073" y="0"/>
        <a:ext cx="3182540" cy="14902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92D63-D17B-4509-A4D8-7EF888B52FC6}">
      <dsp:nvSpPr>
        <dsp:cNvPr id="0" name=""/>
        <dsp:cNvSpPr/>
      </dsp:nvSpPr>
      <dsp:spPr>
        <a:xfrm>
          <a:off x="616949" y="310305"/>
          <a:ext cx="1818562" cy="1818562"/>
        </a:xfrm>
        <a:prstGeom prst="round2DiagRect">
          <a:avLst>
            <a:gd name="adj1" fmla="val 29727"/>
            <a:gd name="adj2" fmla="val 0"/>
          </a:avLst>
        </a:prstGeom>
        <a:solidFill>
          <a:srgbClr val="4292E2"/>
        </a:solidFill>
        <a:ln>
          <a:noFill/>
        </a:ln>
        <a:effectLst/>
      </dsp:spPr>
      <dsp:style>
        <a:lnRef idx="0">
          <a:scrgbClr r="0" g="0" b="0"/>
        </a:lnRef>
        <a:fillRef idx="1">
          <a:scrgbClr r="0" g="0" b="0"/>
        </a:fillRef>
        <a:effectRef idx="0">
          <a:scrgbClr r="0" g="0" b="0"/>
        </a:effectRef>
        <a:fontRef idx="minor"/>
      </dsp:style>
    </dsp:sp>
    <dsp:sp modelId="{1964E073-B57B-4B7B-BF0E-0A83A253DED6}">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3BA3B0-8E2B-4579-AA33-89CDA4ABF6E8}">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Work in Financial Records</a:t>
          </a:r>
        </a:p>
      </dsp:txBody>
      <dsp:txXfrm>
        <a:off x="35606" y="2695306"/>
        <a:ext cx="2981250" cy="720000"/>
      </dsp:txXfrm>
    </dsp:sp>
    <dsp:sp modelId="{B19A1D59-C1B7-4313-89BF-2633DDD6A604}">
      <dsp:nvSpPr>
        <dsp:cNvPr id="0" name=""/>
        <dsp:cNvSpPr/>
      </dsp:nvSpPr>
      <dsp:spPr>
        <a:xfrm>
          <a:off x="4119918" y="310305"/>
          <a:ext cx="1818562" cy="1818562"/>
        </a:xfrm>
        <a:prstGeom prst="round2DiagRect">
          <a:avLst>
            <a:gd name="adj1" fmla="val 29727"/>
            <a:gd name="adj2" fmla="val 0"/>
          </a:avLst>
        </a:prstGeom>
        <a:solidFill>
          <a:srgbClr val="FFFF00"/>
        </a:solidFill>
        <a:ln>
          <a:noFill/>
        </a:ln>
        <a:effectLst/>
      </dsp:spPr>
      <dsp:style>
        <a:lnRef idx="0">
          <a:scrgbClr r="0" g="0" b="0"/>
        </a:lnRef>
        <a:fillRef idx="1">
          <a:scrgbClr r="0" g="0" b="0"/>
        </a:fillRef>
        <a:effectRef idx="0">
          <a:scrgbClr r="0" g="0" b="0"/>
        </a:effectRef>
        <a:fontRef idx="minor"/>
      </dsp:style>
    </dsp:sp>
    <dsp:sp modelId="{70A01956-0A94-4778-8072-F2C234FEEFC0}">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3E9A25-52D1-4D3E-8D8A-FCF04C27D2DC}">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Forensic Research </a:t>
          </a:r>
        </a:p>
      </dsp:txBody>
      <dsp:txXfrm>
        <a:off x="3538574" y="2695306"/>
        <a:ext cx="2981250" cy="720000"/>
      </dsp:txXfrm>
    </dsp:sp>
    <dsp:sp modelId="{223A9DCF-BE9B-40FF-AED8-9B2934CF63EC}">
      <dsp:nvSpPr>
        <dsp:cNvPr id="0" name=""/>
        <dsp:cNvSpPr/>
      </dsp:nvSpPr>
      <dsp:spPr>
        <a:xfrm>
          <a:off x="7622887" y="310305"/>
          <a:ext cx="1818562" cy="1818562"/>
        </a:xfrm>
        <a:prstGeom prst="round2DiagRect">
          <a:avLst>
            <a:gd name="adj1" fmla="val 29727"/>
            <a:gd name="adj2" fmla="val 0"/>
          </a:avLst>
        </a:prstGeom>
        <a:solidFill>
          <a:srgbClr val="FF0066"/>
        </a:solidFill>
        <a:ln>
          <a:noFill/>
        </a:ln>
        <a:effectLst/>
      </dsp:spPr>
      <dsp:style>
        <a:lnRef idx="0">
          <a:scrgbClr r="0" g="0" b="0"/>
        </a:lnRef>
        <a:fillRef idx="1">
          <a:scrgbClr r="0" g="0" b="0"/>
        </a:fillRef>
        <a:effectRef idx="0">
          <a:scrgbClr r="0" g="0" b="0"/>
        </a:effectRef>
        <a:fontRef idx="minor"/>
      </dsp:style>
    </dsp:sp>
    <dsp:sp modelId="{B3237FFC-94E6-467D-9555-D78AC1D46D32}">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AC882B-CBB5-4DF0-AFDD-4CA3E512D33A}">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Open-source Information</a:t>
          </a:r>
        </a:p>
      </dsp:txBody>
      <dsp:txXfrm>
        <a:off x="7041543" y="2695306"/>
        <a:ext cx="29812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B2859-6361-4D4E-A2D9-623900E2090E}">
      <dsp:nvSpPr>
        <dsp:cNvPr id="0" name=""/>
        <dsp:cNvSpPr/>
      </dsp:nvSpPr>
      <dsp:spPr>
        <a:xfrm>
          <a:off x="8840" y="1132155"/>
          <a:ext cx="2642294" cy="1585376"/>
        </a:xfrm>
        <a:prstGeom prst="roundRect">
          <a:avLst>
            <a:gd name="adj" fmla="val 10000"/>
          </a:avLst>
        </a:prstGeom>
        <a:solidFill>
          <a:srgbClr val="4292E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prstClr val="white"/>
              </a:solidFill>
              <a:latin typeface="Sagona Book" panose="02020404030301010803"/>
              <a:ea typeface="+mn-ea"/>
              <a:cs typeface="+mn-cs"/>
            </a:rPr>
            <a:t>Card Holder</a:t>
          </a:r>
        </a:p>
      </dsp:txBody>
      <dsp:txXfrm>
        <a:off x="55274" y="1178589"/>
        <a:ext cx="2549426" cy="1492508"/>
      </dsp:txXfrm>
    </dsp:sp>
    <dsp:sp modelId="{83AABFA3-84EF-45ED-9B4F-BDEF62EAA3CD}">
      <dsp:nvSpPr>
        <dsp:cNvPr id="0" name=""/>
        <dsp:cNvSpPr/>
      </dsp:nvSpPr>
      <dsp:spPr>
        <a:xfrm>
          <a:off x="2915364" y="1597198"/>
          <a:ext cx="560166" cy="655289"/>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915364" y="1728256"/>
        <a:ext cx="392116" cy="393173"/>
      </dsp:txXfrm>
    </dsp:sp>
    <dsp:sp modelId="{696DAA5C-B3E0-42EE-A547-D3BA53BA00E3}">
      <dsp:nvSpPr>
        <dsp:cNvPr id="0" name=""/>
        <dsp:cNvSpPr/>
      </dsp:nvSpPr>
      <dsp:spPr>
        <a:xfrm>
          <a:off x="3708052" y="1132155"/>
          <a:ext cx="2642294" cy="1585376"/>
        </a:xfrm>
        <a:prstGeom prst="roundRect">
          <a:avLst>
            <a:gd name="adj" fmla="val 10000"/>
          </a:avLst>
        </a:prstGeom>
        <a:solidFill>
          <a:srgbClr val="FFFF00"/>
        </a:solidFill>
        <a:ln w="12700" cap="flat" cmpd="sng" algn="ctr">
          <a:solidFill>
            <a:prstClr val="black"/>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Sagona Book" panose="02020404030301010803"/>
              <a:ea typeface="+mn-ea"/>
              <a:cs typeface="+mn-cs"/>
            </a:rPr>
            <a:t>Supervisor Approval</a:t>
          </a:r>
        </a:p>
      </dsp:txBody>
      <dsp:txXfrm>
        <a:off x="3754486" y="1178589"/>
        <a:ext cx="2549426" cy="1492508"/>
      </dsp:txXfrm>
    </dsp:sp>
    <dsp:sp modelId="{F7336469-7BB4-4B82-A2A9-924A0668E7E9}">
      <dsp:nvSpPr>
        <dsp:cNvPr id="0" name=""/>
        <dsp:cNvSpPr/>
      </dsp:nvSpPr>
      <dsp:spPr>
        <a:xfrm>
          <a:off x="6614576" y="1597198"/>
          <a:ext cx="560166" cy="655289"/>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14576" y="1728256"/>
        <a:ext cx="392116" cy="393173"/>
      </dsp:txXfrm>
    </dsp:sp>
    <dsp:sp modelId="{03B64687-4247-4AB9-894F-2A8D13F63E8E}">
      <dsp:nvSpPr>
        <dsp:cNvPr id="0" name=""/>
        <dsp:cNvSpPr/>
      </dsp:nvSpPr>
      <dsp:spPr>
        <a:xfrm>
          <a:off x="7407265" y="1132155"/>
          <a:ext cx="2642294" cy="1585376"/>
        </a:xfrm>
        <a:prstGeom prst="roundRect">
          <a:avLst>
            <a:gd name="adj" fmla="val 10000"/>
          </a:avLst>
        </a:prstGeom>
        <a:solidFill>
          <a:srgbClr val="FF0066"/>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Accountant-level Review</a:t>
          </a:r>
        </a:p>
      </dsp:txBody>
      <dsp:txXfrm>
        <a:off x="7453699" y="1178589"/>
        <a:ext cx="2549426" cy="1492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CF7C9-E9AD-437D-A048-1597C6BDC236}">
      <dsp:nvSpPr>
        <dsp:cNvPr id="0" name=""/>
        <dsp:cNvSpPr/>
      </dsp:nvSpPr>
      <dsp:spPr>
        <a:xfrm>
          <a:off x="0" y="638"/>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89819-CCAC-4A8E-8299-58E9E0C122FC}">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9FBD49-EE47-4EE8-BF8D-FC6C3B87537A}">
      <dsp:nvSpPr>
        <dsp:cNvPr id="0" name=""/>
        <dsp:cNvSpPr/>
      </dsp:nvSpPr>
      <dsp:spPr>
        <a:xfrm>
          <a:off x="1725715" y="638"/>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90000"/>
            </a:lnSpc>
            <a:spcBef>
              <a:spcPct val="0"/>
            </a:spcBef>
            <a:spcAft>
              <a:spcPct val="35000"/>
            </a:spcAft>
            <a:buNone/>
          </a:pPr>
          <a:r>
            <a:rPr lang="en-US" sz="2500" kern="1200" dirty="0"/>
            <a:t>City Auditor Access </a:t>
          </a:r>
        </a:p>
      </dsp:txBody>
      <dsp:txXfrm>
        <a:off x="1725715" y="638"/>
        <a:ext cx="4180465" cy="1494125"/>
      </dsp:txXfrm>
    </dsp:sp>
    <dsp:sp modelId="{DBF22359-95B4-44CD-B674-43832B278928}">
      <dsp:nvSpPr>
        <dsp:cNvPr id="0" name=""/>
        <dsp:cNvSpPr/>
      </dsp:nvSpPr>
      <dsp:spPr>
        <a:xfrm>
          <a:off x="0" y="1868296"/>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9340C-EE3D-42EE-9DDD-5A96C97A7467}">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C9727A-54AF-4CE0-8DB6-607765BECF21}">
      <dsp:nvSpPr>
        <dsp:cNvPr id="0" name=""/>
        <dsp:cNvSpPr/>
      </dsp:nvSpPr>
      <dsp:spPr>
        <a:xfrm>
          <a:off x="1725715" y="1868296"/>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90000"/>
            </a:lnSpc>
            <a:spcBef>
              <a:spcPct val="0"/>
            </a:spcBef>
            <a:spcAft>
              <a:spcPct val="35000"/>
            </a:spcAft>
            <a:buNone/>
          </a:pPr>
          <a:r>
            <a:rPr lang="en-US" sz="2500" kern="1200" dirty="0"/>
            <a:t>Emails </a:t>
          </a:r>
        </a:p>
      </dsp:txBody>
      <dsp:txXfrm>
        <a:off x="1725715" y="1868296"/>
        <a:ext cx="4180465" cy="1494125"/>
      </dsp:txXfrm>
    </dsp:sp>
    <dsp:sp modelId="{37CD7B37-E1D4-4FD9-ACA2-0C52E10C6AC4}">
      <dsp:nvSpPr>
        <dsp:cNvPr id="0" name=""/>
        <dsp:cNvSpPr/>
      </dsp:nvSpPr>
      <dsp:spPr>
        <a:xfrm>
          <a:off x="0" y="3735953"/>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588D7-253D-42F0-9FE1-3CDE80A60911}">
      <dsp:nvSpPr>
        <dsp:cNvPr id="0" name=""/>
        <dsp:cNvSpPr/>
      </dsp:nvSpPr>
      <dsp:spPr>
        <a:xfrm>
          <a:off x="451973" y="4072131"/>
          <a:ext cx="821769" cy="821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58E86D-50D5-4975-A476-F57E3FB06801}">
      <dsp:nvSpPr>
        <dsp:cNvPr id="0" name=""/>
        <dsp:cNvSpPr/>
      </dsp:nvSpPr>
      <dsp:spPr>
        <a:xfrm>
          <a:off x="1725715" y="3735953"/>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90000"/>
            </a:lnSpc>
            <a:spcBef>
              <a:spcPct val="0"/>
            </a:spcBef>
            <a:spcAft>
              <a:spcPct val="35000"/>
            </a:spcAft>
            <a:buNone/>
          </a:pPr>
          <a:r>
            <a:rPr lang="en-US" sz="2500" kern="1200" dirty="0"/>
            <a:t>Electronic documents &amp; browser history</a:t>
          </a:r>
        </a:p>
      </dsp:txBody>
      <dsp:txXfrm>
        <a:off x="1725715" y="3735953"/>
        <a:ext cx="4180465" cy="14941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66F4-584D-4340-8D31-E535E094AAB2}">
      <dsp:nvSpPr>
        <dsp:cNvPr id="0" name=""/>
        <dsp:cNvSpPr/>
      </dsp:nvSpPr>
      <dsp:spPr>
        <a:xfrm>
          <a:off x="0" y="1814"/>
          <a:ext cx="460215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B935FFD-5EDF-4E58-B800-EBDC88B819C0}">
      <dsp:nvSpPr>
        <dsp:cNvPr id="0" name=""/>
        <dsp:cNvSpPr/>
      </dsp:nvSpPr>
      <dsp:spPr>
        <a:xfrm>
          <a:off x="0" y="1814"/>
          <a:ext cx="4602152" cy="123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defRPr b="1"/>
          </a:pPr>
          <a:r>
            <a:rPr lang="en-US" sz="3500" kern="1200" dirty="0"/>
            <a:t>Expenditures versus Usage</a:t>
          </a:r>
        </a:p>
      </dsp:txBody>
      <dsp:txXfrm>
        <a:off x="0" y="1814"/>
        <a:ext cx="4602152" cy="1237265"/>
      </dsp:txXfrm>
    </dsp:sp>
    <dsp:sp modelId="{DDE4A992-E4CD-4A02-AA1D-6313302AF320}">
      <dsp:nvSpPr>
        <dsp:cNvPr id="0" name=""/>
        <dsp:cNvSpPr/>
      </dsp:nvSpPr>
      <dsp:spPr>
        <a:xfrm>
          <a:off x="0" y="1239079"/>
          <a:ext cx="460215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A6444B9-D840-4CA3-BF51-E66B5C8932B8}">
      <dsp:nvSpPr>
        <dsp:cNvPr id="0" name=""/>
        <dsp:cNvSpPr/>
      </dsp:nvSpPr>
      <dsp:spPr>
        <a:xfrm>
          <a:off x="0" y="1239079"/>
          <a:ext cx="4602152" cy="123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defRPr b="1"/>
          </a:pPr>
          <a:r>
            <a:rPr lang="en-US" sz="3500" kern="1200" dirty="0"/>
            <a:t>Interviews with APL staff</a:t>
          </a:r>
        </a:p>
      </dsp:txBody>
      <dsp:txXfrm>
        <a:off x="0" y="1239079"/>
        <a:ext cx="4602152" cy="1237265"/>
      </dsp:txXfrm>
    </dsp:sp>
    <dsp:sp modelId="{65609042-13C0-49DA-8DC5-88A57B5CFF44}">
      <dsp:nvSpPr>
        <dsp:cNvPr id="0" name=""/>
        <dsp:cNvSpPr/>
      </dsp:nvSpPr>
      <dsp:spPr>
        <a:xfrm>
          <a:off x="0" y="2476344"/>
          <a:ext cx="460215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8F10E99-BFF5-4D4D-A0CA-25A843F645A0}">
      <dsp:nvSpPr>
        <dsp:cNvPr id="0" name=""/>
        <dsp:cNvSpPr/>
      </dsp:nvSpPr>
      <dsp:spPr>
        <a:xfrm>
          <a:off x="0" y="2476344"/>
          <a:ext cx="4602152" cy="123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defRPr b="1"/>
          </a:pPr>
          <a:r>
            <a:rPr lang="en-US" sz="3500" kern="1200" dirty="0"/>
            <a:t>Budget</a:t>
          </a:r>
        </a:p>
      </dsp:txBody>
      <dsp:txXfrm>
        <a:off x="0" y="2476344"/>
        <a:ext cx="4602152" cy="12372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76024-AF34-4AB8-8B9C-DB11FA556C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53321-4E31-4EB5-B49B-83022D037046}" type="slidenum">
              <a:rPr lang="en-US" smtClean="0"/>
              <a:t>‹#›</a:t>
            </a:fld>
            <a:endParaRPr lang="en-US"/>
          </a:p>
        </p:txBody>
      </p:sp>
    </p:spTree>
    <p:extLst>
      <p:ext uri="{BB962C8B-B14F-4D97-AF65-F5344CB8AC3E}">
        <p14:creationId xmlns:p14="http://schemas.microsoft.com/office/powerpoint/2010/main" val="1887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53321-4E31-4EB5-B49B-83022D037046}" type="slidenum">
              <a:rPr lang="en-US" smtClean="0"/>
              <a:t>4</a:t>
            </a:fld>
            <a:endParaRPr lang="en-US"/>
          </a:p>
        </p:txBody>
      </p:sp>
    </p:spTree>
    <p:extLst>
      <p:ext uri="{BB962C8B-B14F-4D97-AF65-F5344CB8AC3E}">
        <p14:creationId xmlns:p14="http://schemas.microsoft.com/office/powerpoint/2010/main" val="198005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So…we’ve discussed the financial records that show Whited purchasing a high volume of toner</a:t>
            </a:r>
          </a:p>
          <a:p>
            <a:endParaRPr lang="en-US" dirty="0"/>
          </a:p>
          <a:p>
            <a:r>
              <a:rPr lang="en-US" dirty="0"/>
              <a:t>We’ve looked at some of the forensics we pulled that showed whited possibly selling items</a:t>
            </a:r>
          </a:p>
          <a:p>
            <a:endParaRPr lang="en-US" dirty="0"/>
          </a:p>
          <a:p>
            <a:r>
              <a:rPr lang="en-US" dirty="0"/>
              <a:t>But there was still no concrete evidence of him taking toner…so here’s where we come back to access to records</a:t>
            </a:r>
          </a:p>
          <a:p>
            <a:endParaRPr lang="en-US" dirty="0"/>
          </a:p>
          <a:p>
            <a:r>
              <a:rPr lang="en-US" dirty="0"/>
              <a:t>Discuss badge swipe data and then pulling camera footage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5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he doing with all this toner?</a:t>
            </a:r>
          </a:p>
          <a:p>
            <a:endParaRPr lang="en-US" dirty="0"/>
          </a:p>
          <a:p>
            <a:r>
              <a:rPr lang="en-US" dirty="0"/>
              <a:t>That brings us to open sources - </a:t>
            </a:r>
          </a:p>
          <a:p>
            <a:endParaRPr lang="en-US" dirty="0"/>
          </a:p>
          <a:p>
            <a:endParaRPr lang="en-US" dirty="0"/>
          </a:p>
          <a:p>
            <a:r>
              <a:rPr lang="en-US" dirty="0"/>
              <a:t>Use info from forensic pull to find other accounts (</a:t>
            </a:r>
            <a:r>
              <a:rPr lang="en-US" dirty="0" err="1"/>
              <a:t>ebay</a:t>
            </a:r>
            <a:r>
              <a:rPr lang="en-US" dirty="0"/>
              <a:t> </a:t>
            </a:r>
            <a:r>
              <a:rPr lang="en-US" dirty="0" err="1"/>
              <a:t>etc</a:t>
            </a:r>
            <a:r>
              <a:rPr lang="en-US" dirty="0"/>
              <a:t>) – Circle back to shipping spreadsheet – turns out the address was to an online toner reseller</a:t>
            </a:r>
          </a:p>
          <a:p>
            <a:endParaRPr lang="en-US" dirty="0"/>
          </a:p>
          <a:p>
            <a:r>
              <a:rPr lang="en-US" dirty="0"/>
              <a:t>Also searched social media sites and found him selling items on FB marketplace</a:t>
            </a:r>
          </a:p>
          <a:p>
            <a:endParaRPr lang="en-US" dirty="0"/>
          </a:p>
          <a:p>
            <a:r>
              <a:rPr lang="en-US" dirty="0"/>
              <a:t>And lastly – to close the loop on the earlier transaction I showed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 buy point – transaction numbers from </a:t>
            </a:r>
            <a:r>
              <a:rPr lang="en-US" dirty="0" err="1"/>
              <a:t>paypal</a:t>
            </a:r>
            <a:r>
              <a:rPr lang="en-US" dirty="0"/>
              <a:t> records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51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I’ve mentioned, in addition to toner we also found other suspicious transactions</a:t>
            </a:r>
          </a:p>
          <a:p>
            <a:endParaRPr lang="en-US" dirty="0"/>
          </a:p>
          <a:p>
            <a:r>
              <a:rPr lang="en-US" dirty="0"/>
              <a:t>A couple of the main things we found include:</a:t>
            </a:r>
            <a:br>
              <a:rPr lang="en-US" dirty="0"/>
            </a:br>
            <a:endParaRPr lang="en-US" dirty="0"/>
          </a:p>
          <a:p>
            <a:r>
              <a:rPr lang="en-US" dirty="0"/>
              <a:t>Whited using his </a:t>
            </a:r>
            <a:r>
              <a:rPr lang="en-US" dirty="0" err="1"/>
              <a:t>procard</a:t>
            </a:r>
            <a:r>
              <a:rPr lang="en-US" dirty="0"/>
              <a:t> at online vendors and having items shipped directly to his house or lockers</a:t>
            </a:r>
          </a:p>
          <a:p>
            <a:endParaRPr lang="en-US" dirty="0"/>
          </a:p>
          <a:p>
            <a:r>
              <a:rPr lang="en-US" dirty="0"/>
              <a:t>And even more obvious were some transactions that had nothing to do with City needs like a robot vacuum or a drone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84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 branches to understand usage and storage quantities</a:t>
            </a:r>
          </a:p>
          <a:p>
            <a:endParaRPr lang="en-US" dirty="0"/>
          </a:p>
          <a:p>
            <a:r>
              <a:rPr lang="en-US" dirty="0"/>
              <a:t>In addition to speaking with branches we…</a:t>
            </a:r>
          </a:p>
          <a:p>
            <a:endParaRPr lang="en-US" dirty="0"/>
          </a:p>
          <a:p>
            <a:r>
              <a:rPr lang="en-US" dirty="0"/>
              <a:t>Pulled Printer records/amount of printers </a:t>
            </a:r>
          </a:p>
          <a:p>
            <a:endParaRPr lang="en-US" dirty="0"/>
          </a:p>
          <a:p>
            <a:r>
              <a:rPr lang="en-US" dirty="0"/>
              <a:t>Total printer output / toner output estimates = need </a:t>
            </a:r>
          </a:p>
          <a:p>
            <a:endParaRPr lang="en-US" dirty="0"/>
          </a:p>
          <a:p>
            <a:r>
              <a:rPr lang="en-US" dirty="0"/>
              <a:t>ESTIMATES BETWEEN 45 AND 150K not the 1.5M they spent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085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Obvious that’s a huge disparity which brings us to the other focus of our investigation - waste</a:t>
            </a:r>
          </a:p>
          <a:p>
            <a:pPr marL="228600" indent="-228600">
              <a:buAutoNum type="arabicPeriod"/>
            </a:pPr>
            <a:endParaRPr lang="en-US" dirty="0"/>
          </a:p>
          <a:p>
            <a:pPr marL="228600" indent="-228600">
              <a:buAutoNum type="arabicPeriod"/>
            </a:pPr>
            <a:r>
              <a:rPr lang="en-US" dirty="0"/>
              <a:t>There were a few things that we noted in our investigation that allowed whited to not only get away with this, but do it for almost a decade. </a:t>
            </a:r>
          </a:p>
          <a:p>
            <a:pPr marL="228600" indent="-228600">
              <a:buAutoNum type="arabicPeriod"/>
            </a:pPr>
            <a:endParaRPr lang="en-US" dirty="0"/>
          </a:p>
          <a:p>
            <a:pPr marL="228600" indent="-228600">
              <a:buAutoNum type="arabicPeriod"/>
            </a:pPr>
            <a:r>
              <a:rPr lang="en-US" dirty="0"/>
              <a:t>I’ve broken the issues down by area within the library. Starting with…</a:t>
            </a:r>
          </a:p>
          <a:p>
            <a:pPr marL="228600" indent="-228600">
              <a:buAutoNum type="arabicPeriod"/>
            </a:pPr>
            <a:endParaRPr lang="en-US" dirty="0"/>
          </a:p>
          <a:p>
            <a:pPr marL="228600" indent="-228600">
              <a:buAutoNum type="arabicPeriod"/>
            </a:pPr>
            <a:r>
              <a:rPr lang="en-US" dirty="0"/>
              <a:t>Executives – laxed oversight of expenditures and budget overages</a:t>
            </a:r>
          </a:p>
          <a:p>
            <a:pPr marL="228600" indent="-228600">
              <a:buAutoNum type="arabicPeriod"/>
            </a:pPr>
            <a:r>
              <a:rPr lang="en-US" dirty="0"/>
              <a:t>Finance – poor reviews/oversight – example is whited supervisors not reviewing shipping information</a:t>
            </a:r>
          </a:p>
          <a:p>
            <a:pPr marL="228600" indent="-228600">
              <a:buAutoNum type="arabicPeriod"/>
            </a:pPr>
            <a:r>
              <a:rPr lang="en-US" dirty="0"/>
              <a:t>Warehouse - No controls for receiving or shipping</a:t>
            </a:r>
          </a:p>
          <a:p>
            <a:pPr marL="228600" indent="-228600">
              <a:buAutoNum type="arabicPeriod"/>
            </a:pPr>
            <a:r>
              <a:rPr lang="en-US" dirty="0"/>
              <a:t>IT purchases not going through IT (who has inventory)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5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Segregation of duties works for a reason. The same person should not be allowed to order and receive items. Just as importantly, employees should not be able to approve their own purchases. When investigating, auditors should look for individuals who hold dual roles like these that could be exploited.</a:t>
            </a:r>
          </a:p>
          <a:p>
            <a:pPr lvl="0"/>
            <a:r>
              <a:rPr lang="en-US" sz="1200" kern="1200" dirty="0">
                <a:solidFill>
                  <a:schemeClr val="tx1"/>
                </a:solidFill>
                <a:effectLst/>
                <a:latin typeface="+mn-lt"/>
                <a:ea typeface="+mn-ea"/>
                <a:cs typeface="+mn-cs"/>
              </a:rPr>
              <a:t>Empower reviewers. Purchase approvers or reviewers in an organization should know they are more than just a rubber stamp. They should be trained on the importance of their role and their ability to say “yes” or “no” in the approval process. Additionally, auditors should make sure these individuals have appropriate operational knowledge about the area of the organization for which they approve purchases so they understand what needs are real. When investigating, auditors should listen for witnesses who say they “just trust” someone to take care of things.</a:t>
            </a:r>
          </a:p>
          <a:p>
            <a:pPr lvl="0"/>
            <a:r>
              <a:rPr lang="en-US" sz="1200" kern="1200" dirty="0">
                <a:solidFill>
                  <a:schemeClr val="tx1"/>
                </a:solidFill>
                <a:effectLst/>
                <a:latin typeface="+mn-lt"/>
                <a:ea typeface="+mn-ea"/>
                <a:cs typeface="+mn-cs"/>
              </a:rPr>
              <a:t>Don’t stop at witness testimony. In this investigation, like many, witnesses were interviewed to learn more about library operations before auditors knew what records or other evidence might be useful. The initial witnesses shot down the idea that Whited might be defrauding the City. He was a “great employee” who had been in the job for years and knew what the library needed. Had auditors stopped the investigation after witnesses contradicted the allegation, he would still be defrauding the library today.</a:t>
            </a:r>
          </a:p>
          <a:p>
            <a:pPr lvl="0"/>
            <a:r>
              <a:rPr lang="en-US" sz="1200" kern="1200" dirty="0">
                <a:solidFill>
                  <a:schemeClr val="tx1"/>
                </a:solidFill>
                <a:effectLst/>
                <a:latin typeface="+mn-lt"/>
                <a:ea typeface="+mn-ea"/>
                <a:cs typeface="+mn-cs"/>
              </a:rPr>
              <a:t>Keep an open mind about evidence. Auditors never know what they are going to find during an investigation or where evidence will come from. When this investigation started, no one on the audit team knew much about printers or printer usage. They worked with IT staff to review printer manufacturer information and learned that most printers have enough memory to keep a record of everything they ever printed. By combining the printed page records with manufacturer toner data, they were able to calculate how much toner the library needed over a given time period. That was a huge step in the investigation and allowed auditors to determine how much excess toner Whited was buying and stealing.</a:t>
            </a:r>
          </a:p>
          <a:p>
            <a:endParaRPr lang="en-US" dirty="0"/>
          </a:p>
        </p:txBody>
      </p:sp>
      <p:sp>
        <p:nvSpPr>
          <p:cNvPr id="4" name="Slide Number Placeholder 3"/>
          <p:cNvSpPr>
            <a:spLocks noGrp="1"/>
          </p:cNvSpPr>
          <p:nvPr>
            <p:ph type="sldNum" sz="quarter" idx="5"/>
          </p:nvPr>
        </p:nvSpPr>
        <p:spPr/>
        <p:txBody>
          <a:bodyPr/>
          <a:lstStyle/>
          <a:p>
            <a:fld id="{121C70C0-3F1B-4A13-8234-B8B6A534B6E0}" type="slidenum">
              <a:rPr lang="en-US" smtClean="0"/>
              <a:t>21</a:t>
            </a:fld>
            <a:endParaRPr lang="en-US"/>
          </a:p>
        </p:txBody>
      </p:sp>
    </p:spTree>
    <p:extLst>
      <p:ext uri="{BB962C8B-B14F-4D97-AF65-F5344CB8AC3E}">
        <p14:creationId xmlns:p14="http://schemas.microsoft.com/office/powerpoint/2010/main" val="309655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 </a:t>
            </a:r>
            <a:r>
              <a:rPr lang="en-US" dirty="0" err="1"/>
              <a:t>vegas</a:t>
            </a:r>
            <a:r>
              <a:rPr lang="en-US" dirty="0"/>
              <a:t>, san </a:t>
            </a:r>
            <a:r>
              <a:rPr lang="en-US" dirty="0" err="1"/>
              <a:t>diego</a:t>
            </a:r>
            <a:r>
              <a:rPr lang="en-US" dirty="0"/>
              <a:t>, </a:t>
            </a:r>
            <a:r>
              <a:rPr lang="en-US" dirty="0" err="1"/>
              <a:t>phildelphia</a:t>
            </a:r>
            <a:r>
              <a:rPr lang="en-US" dirty="0"/>
              <a:t>, small biz in Michigan, xerox in </a:t>
            </a:r>
            <a:r>
              <a:rPr lang="en-US" dirty="0" err="1"/>
              <a:t>florida</a:t>
            </a:r>
            <a:r>
              <a:rPr lang="en-US" dirty="0"/>
              <a:t>, NYC hospital, </a:t>
            </a:r>
            <a:r>
              <a:rPr lang="en-US" dirty="0" err="1"/>
              <a:t>andover</a:t>
            </a:r>
            <a:r>
              <a:rPr lang="en-US" dirty="0"/>
              <a:t> UK</a:t>
            </a:r>
          </a:p>
        </p:txBody>
      </p:sp>
      <p:sp>
        <p:nvSpPr>
          <p:cNvPr id="4" name="Slide Number Placeholder 3"/>
          <p:cNvSpPr>
            <a:spLocks noGrp="1"/>
          </p:cNvSpPr>
          <p:nvPr>
            <p:ph type="sldNum" sz="quarter" idx="5"/>
          </p:nvPr>
        </p:nvSpPr>
        <p:spPr/>
        <p:txBody>
          <a:bodyPr/>
          <a:lstStyle/>
          <a:p>
            <a:fld id="{121C70C0-3F1B-4A13-8234-B8B6A534B6E0}" type="slidenum">
              <a:rPr lang="en-US" smtClean="0"/>
              <a:t>5</a:t>
            </a:fld>
            <a:endParaRPr lang="en-US"/>
          </a:p>
        </p:txBody>
      </p:sp>
    </p:spTree>
    <p:extLst>
      <p:ext uri="{BB962C8B-B14F-4D97-AF65-F5344CB8AC3E}">
        <p14:creationId xmlns:p14="http://schemas.microsoft.com/office/powerpoint/2010/main" val="91406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of the allegation we initially received and what we did that led to our public report and this webinar</a:t>
            </a:r>
          </a:p>
          <a:p>
            <a:endParaRPr lang="en-US" dirty="0"/>
          </a:p>
          <a:p>
            <a:r>
              <a:rPr lang="en-US" dirty="0"/>
              <a:t>Not much to go on other than a name and where the employee works</a:t>
            </a:r>
          </a:p>
        </p:txBody>
      </p:sp>
      <p:sp>
        <p:nvSpPr>
          <p:cNvPr id="4" name="Slide Number Placeholder 3"/>
          <p:cNvSpPr>
            <a:spLocks noGrp="1"/>
          </p:cNvSpPr>
          <p:nvPr>
            <p:ph type="sldNum" sz="quarter" idx="5"/>
          </p:nvPr>
        </p:nvSpPr>
        <p:spPr/>
        <p:txBody>
          <a:bodyPr/>
          <a:lstStyle/>
          <a:p>
            <a:fld id="{70B53321-4E31-4EB5-B49B-83022D037046}" type="slidenum">
              <a:rPr lang="en-US" smtClean="0"/>
              <a:t>6</a:t>
            </a:fld>
            <a:endParaRPr lang="en-US"/>
          </a:p>
        </p:txBody>
      </p:sp>
    </p:spTree>
    <p:extLst>
      <p:ext uri="{BB962C8B-B14F-4D97-AF65-F5344CB8AC3E}">
        <p14:creationId xmlns:p14="http://schemas.microsoft.com/office/powerpoint/2010/main" val="341009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Background</a:t>
            </a:r>
          </a:p>
          <a:p>
            <a:pPr marL="685800" lvl="1" indent="-228600">
              <a:buFont typeface="Arial" panose="020B0604020202020204" pitchFamily="34" charset="0"/>
              <a:buChar char="•"/>
            </a:pPr>
            <a:r>
              <a:rPr lang="en-US" dirty="0"/>
              <a:t>Employee of City?</a:t>
            </a:r>
          </a:p>
          <a:p>
            <a:pPr marL="685800" lvl="1" indent="-228600">
              <a:buFont typeface="Arial" panose="020B0604020202020204" pitchFamily="34" charset="0"/>
              <a:buChar char="•"/>
            </a:pPr>
            <a:r>
              <a:rPr lang="en-US" dirty="0"/>
              <a:t>What’s his job?</a:t>
            </a:r>
          </a:p>
          <a:p>
            <a:pPr marL="685800" lvl="1" indent="-228600">
              <a:buFont typeface="Arial" panose="020B0604020202020204" pitchFamily="34" charset="0"/>
              <a:buChar char="•"/>
            </a:pPr>
            <a:r>
              <a:rPr lang="en-US" dirty="0"/>
              <a:t>Access to </a:t>
            </a:r>
            <a:r>
              <a:rPr lang="en-US" dirty="0" err="1"/>
              <a:t>procards</a:t>
            </a:r>
            <a:r>
              <a:rPr lang="en-US" dirty="0"/>
              <a:t>? – note he had access to like 10</a:t>
            </a:r>
          </a:p>
          <a:p>
            <a:pPr marL="228600" lvl="0" indent="-228600">
              <a:buFont typeface="Arial" panose="020B0604020202020204" pitchFamily="34" charset="0"/>
              <a:buChar char="•"/>
            </a:pPr>
            <a:r>
              <a:rPr lang="en-US" dirty="0"/>
              <a:t>Review purchase records</a:t>
            </a:r>
          </a:p>
          <a:p>
            <a:pPr marL="685800" lvl="1" indent="-228600">
              <a:buFont typeface="Arial" panose="020B0604020202020204" pitchFamily="34" charset="0"/>
              <a:buChar char="•"/>
            </a:pPr>
            <a:r>
              <a:rPr lang="en-US" dirty="0"/>
              <a:t>Limited time period to determine if whited was buying toner</a:t>
            </a:r>
          </a:p>
          <a:p>
            <a:pPr marL="685800" lvl="1" indent="-228600">
              <a:buFont typeface="Arial" panose="020B0604020202020204" pitchFamily="34" charset="0"/>
              <a:buChar char="•"/>
            </a:pPr>
            <a:r>
              <a:rPr lang="en-US" dirty="0"/>
              <a:t>We found that he was making purchases of toner, but didn’t have a good sense of whether it was fraud at that point </a:t>
            </a:r>
          </a:p>
          <a:p>
            <a:pPr marL="685800" lvl="1" indent="-228600">
              <a:buFont typeface="Arial" panose="020B0604020202020204" pitchFamily="34" charset="0"/>
              <a:buChar char="•"/>
            </a:pPr>
            <a:r>
              <a:rPr lang="en-US" dirty="0"/>
              <a:t>So we decided to…</a:t>
            </a:r>
          </a:p>
          <a:p>
            <a:pPr marL="228600" lvl="0" indent="-228600">
              <a:buFont typeface="Arial" panose="020B0604020202020204" pitchFamily="34" charset="0"/>
              <a:buChar char="•"/>
            </a:pPr>
            <a:r>
              <a:rPr lang="en-US" dirty="0"/>
              <a:t>Interview with Supervisor </a:t>
            </a:r>
          </a:p>
          <a:p>
            <a:pPr marL="685800" lvl="1" indent="-228600">
              <a:buFont typeface="Arial" panose="020B0604020202020204" pitchFamily="34" charset="0"/>
              <a:buChar char="•"/>
            </a:pPr>
            <a:r>
              <a:rPr lang="en-US" dirty="0"/>
              <a:t>Get better sense of operations – how were purchases being made? </a:t>
            </a:r>
          </a:p>
          <a:p>
            <a:pPr marL="685800" lvl="1" indent="-228600">
              <a:buFont typeface="Arial" panose="020B0604020202020204" pitchFamily="34" charset="0"/>
              <a:buChar char="•"/>
            </a:pPr>
            <a:r>
              <a:rPr lang="en-US" dirty="0"/>
              <a:t>What needs do they have for office supplies? How many printers are there etc.</a:t>
            </a:r>
          </a:p>
          <a:p>
            <a:pPr marL="1143000" lvl="2" indent="-228600">
              <a:buFont typeface="Arial" panose="020B0604020202020204" pitchFamily="34" charset="0"/>
              <a:buChar char="•"/>
            </a:pPr>
            <a:r>
              <a:rPr lang="en-US" dirty="0"/>
              <a:t>We weren’t able to learn too much in this interview </a:t>
            </a:r>
          </a:p>
          <a:p>
            <a:pPr marL="685800" lvl="1" indent="-228600">
              <a:buFont typeface="Arial" panose="020B0604020202020204" pitchFamily="34" charset="0"/>
              <a:buChar char="•"/>
            </a:pPr>
            <a:r>
              <a:rPr lang="en-US" dirty="0"/>
              <a:t>Very surprising allegation…Whited very well-liked member of APL staff</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Issue with arriving early</a:t>
            </a:r>
          </a:p>
          <a:p>
            <a:pPr marL="457200" lvl="1" indent="0">
              <a:buFont typeface="Arial" panose="020B0604020202020204" pitchFamily="34" charset="0"/>
              <a:buNone/>
            </a:pPr>
            <a:r>
              <a:rPr lang="en-US" dirty="0"/>
              <a:t>	</a:t>
            </a:r>
          </a:p>
          <a:p>
            <a:pPr marL="685800" lvl="1"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B53321-4E31-4EB5-B49B-83022D037046}" type="slidenum">
              <a:rPr lang="en-US" smtClean="0"/>
              <a:t>7</a:t>
            </a:fld>
            <a:endParaRPr lang="en-US"/>
          </a:p>
        </p:txBody>
      </p:sp>
    </p:spTree>
    <p:extLst>
      <p:ext uri="{BB962C8B-B14F-4D97-AF65-F5344CB8AC3E}">
        <p14:creationId xmlns:p14="http://schemas.microsoft.com/office/powerpoint/2010/main" val="56976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Use open sources like Facebook and usernames found on laptop to look for other accounts like eBay</a:t>
            </a:r>
          </a:p>
        </p:txBody>
      </p:sp>
      <p:sp>
        <p:nvSpPr>
          <p:cNvPr id="4" name="Slide Number Placeholder 3"/>
          <p:cNvSpPr>
            <a:spLocks noGrp="1"/>
          </p:cNvSpPr>
          <p:nvPr>
            <p:ph type="sldNum" sz="quarter" idx="5"/>
          </p:nvPr>
        </p:nvSpPr>
        <p:spPr/>
        <p:txBody>
          <a:bodyPr/>
          <a:lstStyle/>
          <a:p>
            <a:fld id="{70B53321-4E31-4EB5-B49B-83022D037046}" type="slidenum">
              <a:rPr lang="en-US" smtClean="0"/>
              <a:t>8</a:t>
            </a:fld>
            <a:endParaRPr lang="en-US"/>
          </a:p>
        </p:txBody>
      </p:sp>
    </p:spTree>
    <p:extLst>
      <p:ext uri="{BB962C8B-B14F-4D97-AF65-F5344CB8AC3E}">
        <p14:creationId xmlns:p14="http://schemas.microsoft.com/office/powerpoint/2010/main" val="416120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other important bit of information - Whited was an account holder as well as Accountant – red flag for segregation of duties</a:t>
            </a:r>
          </a:p>
        </p:txBody>
      </p:sp>
      <p:sp>
        <p:nvSpPr>
          <p:cNvPr id="4" name="Slide Number Placeholder 3"/>
          <p:cNvSpPr>
            <a:spLocks noGrp="1"/>
          </p:cNvSpPr>
          <p:nvPr>
            <p:ph type="sldNum" sz="quarter" idx="5"/>
          </p:nvPr>
        </p:nvSpPr>
        <p:spPr/>
        <p:txBody>
          <a:bodyPr/>
          <a:lstStyle/>
          <a:p>
            <a:fld id="{70B53321-4E31-4EB5-B49B-83022D037046}" type="slidenum">
              <a:rPr lang="en-US" smtClean="0"/>
              <a:t>9</a:t>
            </a:fld>
            <a:endParaRPr lang="en-US"/>
          </a:p>
        </p:txBody>
      </p:sp>
    </p:spTree>
    <p:extLst>
      <p:ext uri="{BB962C8B-B14F-4D97-AF65-F5344CB8AC3E}">
        <p14:creationId xmlns:p14="http://schemas.microsoft.com/office/powerpoint/2010/main" val="427589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search of toner purchase records</a:t>
            </a:r>
          </a:p>
          <a:p>
            <a:r>
              <a:rPr lang="en-US" dirty="0"/>
              <a:t>	as I mentioned he had access to roughly 10 </a:t>
            </a:r>
            <a:r>
              <a:rPr lang="en-US" dirty="0" err="1"/>
              <a:t>procards</a:t>
            </a:r>
            <a:r>
              <a:rPr lang="en-US" dirty="0"/>
              <a:t> at the time</a:t>
            </a:r>
          </a:p>
          <a:p>
            <a:r>
              <a:rPr lang="en-US" dirty="0"/>
              <a:t>	reviewed records going back to 2007 (when he got a </a:t>
            </a:r>
            <a:r>
              <a:rPr lang="en-US" dirty="0" err="1"/>
              <a:t>procard</a:t>
            </a:r>
            <a:r>
              <a:rPr lang="en-US" dirty="0"/>
              <a:t>)</a:t>
            </a:r>
          </a:p>
          <a:p>
            <a:r>
              <a:rPr lang="en-US" dirty="0"/>
              <a:t>	</a:t>
            </a:r>
          </a:p>
          <a:p>
            <a:r>
              <a:rPr lang="en-US" dirty="0"/>
              <a:t>	chart illustrates well the idea that fraud starts small and grows over time</a:t>
            </a:r>
          </a:p>
          <a:p>
            <a:endParaRPr lang="en-US" dirty="0"/>
          </a:p>
          <a:p>
            <a:r>
              <a:rPr lang="en-US" dirty="0"/>
              <a:t>Ultimately we found that during his time with APL whited spend in the neighborhood of 1.5M on toner. </a:t>
            </a:r>
          </a:p>
          <a:p>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Spent roughly 5-8x what the entire City spent in various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toner we started noticing other suspicious transactions made by whited…for example (next slide)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50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receipt submitted by Whited that was approved by his supervisor for a $1500 purchase. Brian, do you know what this purchase is for? </a:t>
            </a:r>
          </a:p>
          <a:p>
            <a:endParaRPr lang="en-US" dirty="0"/>
          </a:p>
          <a:p>
            <a:r>
              <a:rPr lang="en-US" dirty="0"/>
              <a:t>No itemized details. Also notice the shipping address. Again, this was approved without even being questioned. </a:t>
            </a:r>
          </a:p>
          <a:p>
            <a:endParaRPr lang="en-US" dirty="0"/>
          </a:p>
          <a:p>
            <a:r>
              <a:rPr lang="en-US" dirty="0"/>
              <a:t>We’ll come back to this purchase in a few minutes, but let’s shift a bit and focus on...forensics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34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City Auditor has access to everything City-related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including records, programs, and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decided to pull a forensic search of </a:t>
            </a:r>
            <a:r>
              <a:rPr lang="en-US" dirty="0" err="1"/>
              <a:t>Whited’s</a:t>
            </a:r>
            <a:r>
              <a:rPr lang="en-US" dirty="0"/>
              <a:t> City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Emails – personal information and various documents related to </a:t>
            </a:r>
            <a:r>
              <a:rPr lang="en-US" dirty="0" err="1"/>
              <a:t>Whited’s</a:t>
            </a:r>
            <a:r>
              <a:rPr lang="en-US" dirty="0"/>
              <a:t> finances (usernames, passwords for various entities including banks, credit cards, and retail vendors)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 will circle back to how we used this info shortly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Documents containing shipping information…the docs showed Whited shipping dozens of items to an address in </a:t>
            </a:r>
            <a:r>
              <a:rPr lang="en-US" dirty="0" err="1"/>
              <a:t>florida</a:t>
            </a:r>
            <a:r>
              <a:rPr lang="en-US" dirty="0"/>
              <a:t>…more on this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Browser history – we reviewed the websites that Whited visited on his city computer and found multiple hits to toner reseller sites.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53321-4E31-4EB5-B49B-83022D037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74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8.jpg"/><Relationship Id="rId7" Type="http://schemas.openxmlformats.org/officeDocument/2006/relationships/diagramQuickStyle" Target="../diagrams/quickStyl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9.jp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ustintexas.gov/sites/default/files/files/Auditor/Audit_Reports/Investigations/InvestigationReport_APL_Fraud_Waste_October_2020.pdf" TargetMode="External"/><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4486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1975104"/>
            <a:ext cx="4775075" cy="2301621"/>
          </a:xfrm>
        </p:spPr>
        <p:txBody>
          <a:bodyPr>
            <a:normAutofit/>
          </a:bodyPr>
          <a:lstStyle/>
          <a:p>
            <a:r>
              <a:rPr lang="en-US" sz="4400" dirty="0">
                <a:solidFill>
                  <a:schemeClr val="tx1"/>
                </a:solidFill>
              </a:rPr>
              <a:t>A Case Study: Disappearing Printer </a:t>
            </a:r>
            <a:r>
              <a:rPr lang="en-US" sz="4400" dirty="0" err="1">
                <a:solidFill>
                  <a:schemeClr val="tx1"/>
                </a:solidFill>
              </a:rPr>
              <a:t>INk</a:t>
            </a:r>
            <a:endParaRPr lang="en-US" sz="4400" dirty="0">
              <a:solidFill>
                <a:schemeClr val="tx1"/>
              </a:solidFill>
            </a:endParaRP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4293270"/>
            <a:ext cx="4775075" cy="559656"/>
          </a:xfrm>
        </p:spPr>
        <p:txBody>
          <a:bodyPr>
            <a:normAutofit fontScale="85000" lnSpcReduction="20000"/>
          </a:bodyPr>
          <a:lstStyle/>
          <a:p>
            <a:pPr algn="r"/>
            <a:r>
              <a:rPr lang="en-US" dirty="0">
                <a:solidFill>
                  <a:schemeClr val="tx1"/>
                </a:solidFill>
              </a:rPr>
              <a:t>Presented by Michael Yamma &amp; </a:t>
            </a:r>
          </a:p>
          <a:p>
            <a:pPr algn="r"/>
            <a:r>
              <a:rPr lang="en-US" dirty="0">
                <a:solidFill>
                  <a:schemeClr val="tx1"/>
                </a:solidFill>
              </a:rPr>
              <a:t>Brian Molloy</a:t>
            </a:r>
          </a:p>
        </p:txBody>
      </p:sp>
      <p:sp>
        <p:nvSpPr>
          <p:cNvPr id="5" name="Rectangle 4">
            <a:extLst>
              <a:ext uri="{FF2B5EF4-FFF2-40B4-BE49-F238E27FC236}">
                <a16:creationId xmlns:a16="http://schemas.microsoft.com/office/drawing/2014/main" id="{8BED650C-9A5B-4BAB-90A3-FD6FDF7439BE}"/>
              </a:ext>
            </a:extLst>
          </p:cNvPr>
          <p:cNvSpPr/>
          <p:nvPr/>
        </p:nvSpPr>
        <p:spPr>
          <a:xfrm>
            <a:off x="8673729" y="6410649"/>
            <a:ext cx="3430426" cy="307777"/>
          </a:xfrm>
          <a:prstGeom prst="rect">
            <a:avLst/>
          </a:prstGeom>
          <a:noFill/>
        </p:spPr>
        <p:txBody>
          <a:bodyPr wrap="none" lIns="91440" tIns="45720" rIns="91440" bIns="45720">
            <a:spAutoFit/>
          </a:bodyPr>
          <a:lstStyle/>
          <a:p>
            <a:pPr algn="ctr"/>
            <a:r>
              <a:rPr lang="en-US" sz="1400" dirty="0">
                <a:ln w="0"/>
                <a:effectLst>
                  <a:outerShdw blurRad="38100" dist="25400" dir="5400000" algn="ctr" rotWithShape="0">
                    <a:srgbClr val="6E747A">
                      <a:alpha val="43000"/>
                    </a:srgbClr>
                  </a:outerShdw>
                </a:effectLst>
              </a:rPr>
              <a:t>© 2021 Office of the City Auditor , ATX</a:t>
            </a:r>
            <a:endParaRPr lang="en-US" sz="1400" b="0"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88" name="Rectangle 87">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0" name="Rectangle 89">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2" name="Rectangle 91">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4" name="Group 9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5" name="Straight Connector 94">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08F455B7-514F-4326-8EA9-442D7F26C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01" name="Rectangle 100">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03" name="Rectangle 102">
            <a:extLst>
              <a:ext uri="{FF2B5EF4-FFF2-40B4-BE49-F238E27FC236}">
                <a16:creationId xmlns:a16="http://schemas.microsoft.com/office/drawing/2014/main" id="{DD4224F0-9A4A-420C-82F8-2B67484DB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0925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05" name="Rectangle 104">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5560" y="643464"/>
            <a:ext cx="4780243"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07" name="Rectangle 106">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19117" y="806860"/>
            <a:ext cx="445312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6DF58F4-7169-4119-8591-382CE4C5398A}"/>
              </a:ext>
            </a:extLst>
          </p:cNvPr>
          <p:cNvSpPr>
            <a:spLocks noGrp="1"/>
          </p:cNvSpPr>
          <p:nvPr>
            <p:ph type="title"/>
          </p:nvPr>
        </p:nvSpPr>
        <p:spPr>
          <a:xfrm>
            <a:off x="7344988" y="1559769"/>
            <a:ext cx="3601387" cy="1741900"/>
          </a:xfrm>
        </p:spPr>
        <p:txBody>
          <a:bodyPr vert="horz" lIns="91440" tIns="45720" rIns="91440" bIns="45720" rtlCol="0" anchor="ctr">
            <a:normAutofit/>
          </a:bodyPr>
          <a:lstStyle/>
          <a:p>
            <a:pPr algn="ctr">
              <a:lnSpc>
                <a:spcPct val="83000"/>
              </a:lnSpc>
            </a:pPr>
            <a:r>
              <a:rPr lang="en-US" sz="4400" b="1" cap="all" spc="-100" dirty="0"/>
              <a:t>Financials</a:t>
            </a:r>
          </a:p>
        </p:txBody>
      </p:sp>
      <p:sp>
        <p:nvSpPr>
          <p:cNvPr id="109" name="Rectangle 108">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19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1" name="Straight Connector 110">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9549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8713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9549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5A8276A5-54CF-4427-9042-06686F06D8E6}"/>
              </a:ext>
            </a:extLst>
          </p:cNvPr>
          <p:cNvGraphicFramePr/>
          <p:nvPr>
            <p:extLst>
              <p:ext uri="{D42A27DB-BD31-4B8C-83A1-F6EECF244321}">
                <p14:modId xmlns:p14="http://schemas.microsoft.com/office/powerpoint/2010/main" val="2112684274"/>
              </p:ext>
            </p:extLst>
          </p:nvPr>
        </p:nvGraphicFramePr>
        <p:xfrm>
          <a:off x="643193" y="645106"/>
          <a:ext cx="4811546" cy="55646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4BF028A2-B138-4B36-82CC-4B3B4CEB7787}"/>
              </a:ext>
            </a:extLst>
          </p:cNvPr>
          <p:cNvPicPr>
            <a:picLocks noChangeAspect="1"/>
          </p:cNvPicPr>
          <p:nvPr/>
        </p:nvPicPr>
        <p:blipFill>
          <a:blip r:embed="rId4"/>
          <a:stretch>
            <a:fillRect/>
          </a:stretch>
        </p:blipFill>
        <p:spPr>
          <a:xfrm>
            <a:off x="7972201" y="3432348"/>
            <a:ext cx="2338234" cy="2338234"/>
          </a:xfrm>
          <a:prstGeom prst="rect">
            <a:avLst/>
          </a:prstGeom>
        </p:spPr>
      </p:pic>
      <p:sp>
        <p:nvSpPr>
          <p:cNvPr id="5" name="TextBox 4">
            <a:extLst>
              <a:ext uri="{FF2B5EF4-FFF2-40B4-BE49-F238E27FC236}">
                <a16:creationId xmlns:a16="http://schemas.microsoft.com/office/drawing/2014/main" id="{38A0669F-C9BE-48D6-804D-085EC4766E76}"/>
              </a:ext>
            </a:extLst>
          </p:cNvPr>
          <p:cNvSpPr txBox="1"/>
          <p:nvPr/>
        </p:nvSpPr>
        <p:spPr>
          <a:xfrm>
            <a:off x="10525452" y="6474078"/>
            <a:ext cx="1693585" cy="369332"/>
          </a:xfrm>
          <a:prstGeom prst="rect">
            <a:avLst/>
          </a:prstGeom>
          <a:noFill/>
        </p:spPr>
        <p:txBody>
          <a:bodyPr wrap="square" rtlCol="0">
            <a:spAutoFit/>
          </a:bodyPr>
          <a:lstStyle/>
          <a:p>
            <a:r>
              <a:rPr lang="en-US" sz="600" dirty="0"/>
              <a:t>https://store.hp.com/us/en/pdp/hp-90x-high-yield-black-original-laserjet-toner-cartridge</a:t>
            </a:r>
          </a:p>
        </p:txBody>
      </p:sp>
    </p:spTree>
    <p:extLst>
      <p:ext uri="{BB962C8B-B14F-4D97-AF65-F5344CB8AC3E}">
        <p14:creationId xmlns:p14="http://schemas.microsoft.com/office/powerpoint/2010/main" val="178965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Content Placeholder 3">
            <a:extLst>
              <a:ext uri="{FF2B5EF4-FFF2-40B4-BE49-F238E27FC236}">
                <a16:creationId xmlns:a16="http://schemas.microsoft.com/office/drawing/2014/main" id="{0DF48371-8200-4CED-9751-14DC7A6E2801}"/>
              </a:ext>
            </a:extLst>
          </p:cNvPr>
          <p:cNvPicPr>
            <a:picLocks noGrp="1" noChangeAspect="1"/>
          </p:cNvPicPr>
          <p:nvPr>
            <p:ph idx="1"/>
          </p:nvPr>
        </p:nvPicPr>
        <p:blipFill>
          <a:blip r:embed="rId3"/>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88521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CA51E523-2576-4EB8-A0D7-8A2E6A6C0FC7}"/>
              </a:ext>
            </a:extLst>
          </p:cNvPr>
          <p:cNvSpPr>
            <a:spLocks noGrp="1"/>
          </p:cNvSpPr>
          <p:nvPr>
            <p:ph type="title"/>
          </p:nvPr>
        </p:nvSpPr>
        <p:spPr>
          <a:xfrm>
            <a:off x="573409" y="559477"/>
            <a:ext cx="3765200" cy="5709931"/>
          </a:xfrm>
        </p:spPr>
        <p:txBody>
          <a:bodyPr>
            <a:normAutofit/>
          </a:bodyPr>
          <a:lstStyle/>
          <a:p>
            <a:pPr algn="ctr"/>
            <a:r>
              <a:rPr lang="en-US" b="1" dirty="0"/>
              <a:t>Forensics</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207DB285-845D-4D1D-88DD-C191B40BA25C}"/>
              </a:ext>
            </a:extLst>
          </p:cNvPr>
          <p:cNvGraphicFramePr>
            <a:graphicFrameLocks noGrp="1"/>
          </p:cNvGraphicFramePr>
          <p:nvPr>
            <p:ph idx="1"/>
            <p:extLst>
              <p:ext uri="{D42A27DB-BD31-4B8C-83A1-F6EECF244321}">
                <p14:modId xmlns:p14="http://schemas.microsoft.com/office/powerpoint/2010/main" val="96340441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33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pic>
        <p:nvPicPr>
          <p:cNvPr id="5" name="Content Placeholder 4" descr="Graphical user interface&#10;&#10;Description automatically generated">
            <a:extLst>
              <a:ext uri="{FF2B5EF4-FFF2-40B4-BE49-F238E27FC236}">
                <a16:creationId xmlns:a16="http://schemas.microsoft.com/office/drawing/2014/main" id="{DD2F5BFC-AE87-4338-9218-CAEF7D8242C7}"/>
              </a:ext>
            </a:extLst>
          </p:cNvPr>
          <p:cNvPicPr>
            <a:picLocks noGrp="1" noChangeAspect="1"/>
          </p:cNvPicPr>
          <p:nvPr>
            <p:ph idx="1"/>
          </p:nvPr>
        </p:nvPicPr>
        <p:blipFill rotWithShape="1">
          <a:blip r:embed="rId3"/>
          <a:srcRect l="2428" r="15052"/>
          <a:stretch/>
        </p:blipFill>
        <p:spPr>
          <a:xfrm>
            <a:off x="4646383" y="10"/>
            <a:ext cx="7545616" cy="6857990"/>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031AFD15-4045-42E7-BB2E-CEDD97362267}"/>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cap="all" spc="-100" dirty="0">
                <a:solidFill>
                  <a:schemeClr val="tx1"/>
                </a:solidFill>
              </a:rPr>
              <a:t>Badge and Camera Data</a:t>
            </a:r>
          </a:p>
        </p:txBody>
      </p:sp>
    </p:spTree>
    <p:extLst>
      <p:ext uri="{BB962C8B-B14F-4D97-AF65-F5344CB8AC3E}">
        <p14:creationId xmlns:p14="http://schemas.microsoft.com/office/powerpoint/2010/main" val="642377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12" name="Rectangle 11">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CB643E6A-0F4E-4F64-9081-129C6A56A7C7}"/>
              </a:ext>
            </a:extLst>
          </p:cNvPr>
          <p:cNvSpPr>
            <a:spLocks noGrp="1"/>
          </p:cNvSpPr>
          <p:nvPr>
            <p:ph type="title"/>
          </p:nvPr>
        </p:nvSpPr>
        <p:spPr>
          <a:xfrm>
            <a:off x="557720" y="612843"/>
            <a:ext cx="2312480" cy="1499738"/>
          </a:xfrm>
        </p:spPr>
        <p:txBody>
          <a:bodyPr anchor="b">
            <a:normAutofit/>
          </a:bodyPr>
          <a:lstStyle/>
          <a:p>
            <a:r>
              <a:rPr lang="en-US" sz="2800"/>
              <a:t>Open Sources</a:t>
            </a:r>
          </a:p>
        </p:txBody>
      </p:sp>
      <p:sp>
        <p:nvSpPr>
          <p:cNvPr id="3" name="Content Placeholder 2">
            <a:extLst>
              <a:ext uri="{FF2B5EF4-FFF2-40B4-BE49-F238E27FC236}">
                <a16:creationId xmlns:a16="http://schemas.microsoft.com/office/drawing/2014/main" id="{4D2ED4BD-EC7C-4F78-A240-1EBB281C2352}"/>
              </a:ext>
            </a:extLst>
          </p:cNvPr>
          <p:cNvSpPr>
            <a:spLocks noGrp="1"/>
          </p:cNvSpPr>
          <p:nvPr>
            <p:ph idx="1"/>
          </p:nvPr>
        </p:nvSpPr>
        <p:spPr>
          <a:xfrm>
            <a:off x="557720" y="2149813"/>
            <a:ext cx="2312479" cy="3854197"/>
          </a:xfrm>
        </p:spPr>
        <p:txBody>
          <a:bodyPr>
            <a:normAutofit/>
          </a:bodyPr>
          <a:lstStyle/>
          <a:p>
            <a:r>
              <a:rPr lang="en-US" sz="1600" dirty="0">
                <a:solidFill>
                  <a:schemeClr val="tx1">
                    <a:lumMod val="85000"/>
                    <a:lumOff val="15000"/>
                  </a:schemeClr>
                </a:solidFill>
              </a:rPr>
              <a:t>Online classifieds and e-commerce</a:t>
            </a:r>
          </a:p>
          <a:p>
            <a:r>
              <a:rPr lang="en-US" sz="1600" dirty="0">
                <a:solidFill>
                  <a:schemeClr val="tx1">
                    <a:lumMod val="85000"/>
                    <a:lumOff val="15000"/>
                  </a:schemeClr>
                </a:solidFill>
              </a:rPr>
              <a:t>Social media</a:t>
            </a:r>
          </a:p>
          <a:p>
            <a:r>
              <a:rPr lang="en-US" sz="1600" dirty="0">
                <a:solidFill>
                  <a:schemeClr val="tx1">
                    <a:lumMod val="85000"/>
                    <a:lumOff val="15000"/>
                  </a:schemeClr>
                </a:solidFill>
              </a:rPr>
              <a:t>Merchant records </a:t>
            </a:r>
          </a:p>
          <a:p>
            <a:pPr marL="0" indent="0">
              <a:buNone/>
            </a:pPr>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16" name="Rectangle 15">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5FBADAC7-C70C-43BB-9C02-B7DFEEF51612}"/>
              </a:ext>
            </a:extLst>
          </p:cNvPr>
          <p:cNvPicPr>
            <a:picLocks noChangeAspect="1"/>
          </p:cNvPicPr>
          <p:nvPr/>
        </p:nvPicPr>
        <p:blipFill>
          <a:blip r:embed="rId3"/>
          <a:stretch>
            <a:fillRect/>
          </a:stretch>
        </p:blipFill>
        <p:spPr>
          <a:xfrm>
            <a:off x="4049422" y="1009468"/>
            <a:ext cx="7237877" cy="4867472"/>
          </a:xfrm>
          <a:prstGeom prst="rect">
            <a:avLst/>
          </a:prstGeom>
        </p:spPr>
      </p:pic>
    </p:spTree>
    <p:extLst>
      <p:ext uri="{BB962C8B-B14F-4D97-AF65-F5344CB8AC3E}">
        <p14:creationId xmlns:p14="http://schemas.microsoft.com/office/powerpoint/2010/main" val="339484764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34" name="Rectangle 33">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4EBCF525-85AE-4AA9-B4B7-C0EF8F14C0DB}"/>
              </a:ext>
            </a:extLst>
          </p:cNvPr>
          <p:cNvSpPr>
            <a:spLocks noGrp="1"/>
          </p:cNvSpPr>
          <p:nvPr>
            <p:ph type="title"/>
          </p:nvPr>
        </p:nvSpPr>
        <p:spPr>
          <a:xfrm>
            <a:off x="557720" y="612843"/>
            <a:ext cx="2312480" cy="1499738"/>
          </a:xfrm>
        </p:spPr>
        <p:txBody>
          <a:bodyPr anchor="b">
            <a:normAutofit/>
          </a:bodyPr>
          <a:lstStyle/>
          <a:p>
            <a:r>
              <a:rPr lang="en-US" sz="2800"/>
              <a:t>But wait there’s more…fraud</a:t>
            </a:r>
          </a:p>
        </p:txBody>
      </p:sp>
      <p:sp>
        <p:nvSpPr>
          <p:cNvPr id="3" name="Content Placeholder 2">
            <a:extLst>
              <a:ext uri="{FF2B5EF4-FFF2-40B4-BE49-F238E27FC236}">
                <a16:creationId xmlns:a16="http://schemas.microsoft.com/office/drawing/2014/main" id="{1DA47958-183D-4B36-B004-D1B89FA568CA}"/>
              </a:ext>
            </a:extLst>
          </p:cNvPr>
          <p:cNvSpPr>
            <a:spLocks noGrp="1"/>
          </p:cNvSpPr>
          <p:nvPr>
            <p:ph idx="1"/>
          </p:nvPr>
        </p:nvSpPr>
        <p:spPr>
          <a:xfrm>
            <a:off x="557720" y="2149813"/>
            <a:ext cx="2312479" cy="3854197"/>
          </a:xfrm>
        </p:spPr>
        <p:txBody>
          <a:bodyPr>
            <a:normAutofit/>
          </a:bodyPr>
          <a:lstStyle/>
          <a:p>
            <a:r>
              <a:rPr lang="en-US">
                <a:solidFill>
                  <a:schemeClr val="tx1">
                    <a:lumMod val="85000"/>
                    <a:lumOff val="15000"/>
                  </a:schemeClr>
                </a:solidFill>
              </a:rPr>
              <a:t>Lockers and home shipments</a:t>
            </a:r>
          </a:p>
          <a:p>
            <a:r>
              <a:rPr lang="en-US">
                <a:solidFill>
                  <a:schemeClr val="tx1">
                    <a:lumMod val="85000"/>
                    <a:lumOff val="15000"/>
                  </a:schemeClr>
                </a:solidFill>
              </a:rPr>
              <a:t>Non-City purchases</a:t>
            </a:r>
          </a:p>
        </p:txBody>
      </p:sp>
      <p:sp>
        <p:nvSpPr>
          <p:cNvPr id="38" name="Rectangle 37">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D07297ED-CD4E-43C0-9E80-6F979A7580C2}"/>
              </a:ext>
            </a:extLst>
          </p:cNvPr>
          <p:cNvPicPr>
            <a:picLocks noChangeAspect="1"/>
          </p:cNvPicPr>
          <p:nvPr/>
        </p:nvPicPr>
        <p:blipFill rotWithShape="1">
          <a:blip r:embed="rId3"/>
          <a:srcRect t="7222" r="2" b="7224"/>
          <a:stretch/>
        </p:blipFill>
        <p:spPr>
          <a:xfrm>
            <a:off x="5216783" y="612683"/>
            <a:ext cx="5250407" cy="5632634"/>
          </a:xfrm>
          <a:prstGeom prst="rect">
            <a:avLst/>
          </a:prstGeom>
        </p:spPr>
      </p:pic>
    </p:spTree>
    <p:extLst>
      <p:ext uri="{BB962C8B-B14F-4D97-AF65-F5344CB8AC3E}">
        <p14:creationId xmlns:p14="http://schemas.microsoft.com/office/powerpoint/2010/main" val="285677893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CA9A3-EC74-481A-88CA-F44E5A6E9EE5}"/>
              </a:ext>
            </a:extLst>
          </p:cNvPr>
          <p:cNvPicPr>
            <a:picLocks noChangeAspect="1"/>
          </p:cNvPicPr>
          <p:nvPr/>
        </p:nvPicPr>
        <p:blipFill rotWithShape="1">
          <a:blip r:embed="rId3"/>
          <a:srcRect r="-1" b="9977"/>
          <a:stretch/>
        </p:blipFill>
        <p:spPr>
          <a:xfrm>
            <a:off x="20" y="10"/>
            <a:ext cx="12188932" cy="6857990"/>
          </a:xfrm>
          <a:prstGeom prst="rect">
            <a:avLst/>
          </a:prstGeom>
        </p:spPr>
      </p:pic>
      <p:sp>
        <p:nvSpPr>
          <p:cNvPr id="24" name="Rectangle 17">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25" name="Rectangle 19">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2B081041-C127-45EB-905F-42477124BD73}"/>
              </a:ext>
            </a:extLst>
          </p:cNvPr>
          <p:cNvSpPr>
            <a:spLocks noGrp="1"/>
          </p:cNvSpPr>
          <p:nvPr>
            <p:ph type="title"/>
          </p:nvPr>
        </p:nvSpPr>
        <p:spPr>
          <a:xfrm>
            <a:off x="1357951" y="1352277"/>
            <a:ext cx="4633416" cy="1371600"/>
          </a:xfrm>
        </p:spPr>
        <p:txBody>
          <a:bodyPr>
            <a:normAutofit/>
          </a:bodyPr>
          <a:lstStyle/>
          <a:p>
            <a:r>
              <a:rPr lang="en-US" sz="3400" dirty="0"/>
              <a:t>What does it all mean</a:t>
            </a:r>
          </a:p>
        </p:txBody>
      </p:sp>
      <p:sp>
        <p:nvSpPr>
          <p:cNvPr id="3" name="Content Placeholder 2">
            <a:extLst>
              <a:ext uri="{FF2B5EF4-FFF2-40B4-BE49-F238E27FC236}">
                <a16:creationId xmlns:a16="http://schemas.microsoft.com/office/drawing/2014/main" id="{731653C1-BDCD-4375-A692-539C21E8B2FF}"/>
              </a:ext>
            </a:extLst>
          </p:cNvPr>
          <p:cNvSpPr>
            <a:spLocks noGrp="1"/>
          </p:cNvSpPr>
          <p:nvPr>
            <p:ph idx="1"/>
          </p:nvPr>
        </p:nvSpPr>
        <p:spPr>
          <a:xfrm>
            <a:off x="1357950" y="2852792"/>
            <a:ext cx="4633415" cy="2572193"/>
          </a:xfrm>
        </p:spPr>
        <p:txBody>
          <a:bodyPr>
            <a:normAutofit/>
          </a:bodyPr>
          <a:lstStyle/>
          <a:p>
            <a:r>
              <a:rPr lang="en-US" sz="2000" dirty="0"/>
              <a:t>Established high volume of purchases – now what</a:t>
            </a:r>
          </a:p>
          <a:p>
            <a:r>
              <a:rPr lang="en-US" sz="2000" dirty="0"/>
              <a:t>How much toner</a:t>
            </a:r>
          </a:p>
          <a:p>
            <a:r>
              <a:rPr lang="en-US" sz="2000" dirty="0"/>
              <a:t>Estimates</a:t>
            </a:r>
          </a:p>
          <a:p>
            <a:r>
              <a:rPr lang="en-US" sz="2000" dirty="0"/>
              <a:t>Manufacturer data</a:t>
            </a:r>
          </a:p>
          <a:p>
            <a:endParaRPr lang="en-US" dirty="0"/>
          </a:p>
          <a:p>
            <a:endParaRPr lang="en-US" dirty="0"/>
          </a:p>
        </p:txBody>
      </p:sp>
    </p:spTree>
    <p:extLst>
      <p:ext uri="{BB962C8B-B14F-4D97-AF65-F5344CB8AC3E}">
        <p14:creationId xmlns:p14="http://schemas.microsoft.com/office/powerpoint/2010/main" val="195888905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gona Book" panose="02020404030301010803"/>
              <a:ea typeface="+mn-ea"/>
              <a:cs typeface="+mn-cs"/>
            </a:endParaRPr>
          </a:p>
        </p:txBody>
      </p:sp>
      <p:sp>
        <p:nvSpPr>
          <p:cNvPr id="38" name="Rectangle 37">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40" name="Rectangle 39">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gona Book" panose="02020404030301010803"/>
              <a:ea typeface="+mn-ea"/>
              <a:cs typeface="+mn-cs"/>
            </a:endParaRPr>
          </a:p>
        </p:txBody>
      </p:sp>
      <p:sp>
        <p:nvSpPr>
          <p:cNvPr id="2" name="Title 1">
            <a:extLst>
              <a:ext uri="{FF2B5EF4-FFF2-40B4-BE49-F238E27FC236}">
                <a16:creationId xmlns:a16="http://schemas.microsoft.com/office/drawing/2014/main" id="{F6B28A98-7663-4C67-B7A8-6331E7BAE924}"/>
              </a:ext>
            </a:extLst>
          </p:cNvPr>
          <p:cNvSpPr>
            <a:spLocks noGrp="1"/>
          </p:cNvSpPr>
          <p:nvPr>
            <p:ph type="title"/>
          </p:nvPr>
        </p:nvSpPr>
        <p:spPr>
          <a:xfrm>
            <a:off x="6846137" y="804073"/>
            <a:ext cx="4602152" cy="1345449"/>
          </a:xfrm>
        </p:spPr>
        <p:txBody>
          <a:bodyPr>
            <a:normAutofit/>
          </a:bodyPr>
          <a:lstStyle/>
          <a:p>
            <a:r>
              <a:rPr lang="en-US" sz="4000" dirty="0"/>
              <a:t>Waste</a:t>
            </a:r>
          </a:p>
        </p:txBody>
      </p:sp>
      <p:pic>
        <p:nvPicPr>
          <p:cNvPr id="7" name="Picture 6">
            <a:extLst>
              <a:ext uri="{FF2B5EF4-FFF2-40B4-BE49-F238E27FC236}">
                <a16:creationId xmlns:a16="http://schemas.microsoft.com/office/drawing/2014/main" id="{2E3DEDB9-CD83-4072-9B26-25E57AD00639}"/>
              </a:ext>
            </a:extLst>
          </p:cNvPr>
          <p:cNvPicPr>
            <a:picLocks noChangeAspect="1"/>
          </p:cNvPicPr>
          <p:nvPr/>
        </p:nvPicPr>
        <p:blipFill>
          <a:blip r:embed="rId3"/>
          <a:stretch>
            <a:fillRect/>
          </a:stretch>
        </p:blipFill>
        <p:spPr>
          <a:xfrm>
            <a:off x="643468" y="902162"/>
            <a:ext cx="5060992" cy="2163574"/>
          </a:xfrm>
          <a:prstGeom prst="rect">
            <a:avLst/>
          </a:prstGeom>
        </p:spPr>
      </p:pic>
      <p:pic>
        <p:nvPicPr>
          <p:cNvPr id="4" name="Picture 3" descr="Text&#10;&#10;Description automatically generated">
            <a:extLst>
              <a:ext uri="{FF2B5EF4-FFF2-40B4-BE49-F238E27FC236}">
                <a16:creationId xmlns:a16="http://schemas.microsoft.com/office/drawing/2014/main" id="{3E0A5BB2-5184-4549-85A7-183031CEF45E}"/>
              </a:ext>
            </a:extLst>
          </p:cNvPr>
          <p:cNvPicPr>
            <a:picLocks noChangeAspect="1"/>
          </p:cNvPicPr>
          <p:nvPr/>
        </p:nvPicPr>
        <p:blipFill>
          <a:blip r:embed="rId4"/>
          <a:stretch>
            <a:fillRect/>
          </a:stretch>
        </p:blipFill>
        <p:spPr>
          <a:xfrm>
            <a:off x="643468" y="3724976"/>
            <a:ext cx="5060992" cy="2340708"/>
          </a:xfrm>
          <a:prstGeom prst="rect">
            <a:avLst/>
          </a:prstGeom>
        </p:spPr>
      </p:pic>
      <p:graphicFrame>
        <p:nvGraphicFramePr>
          <p:cNvPr id="5" name="Content Placeholder 2">
            <a:extLst>
              <a:ext uri="{FF2B5EF4-FFF2-40B4-BE49-F238E27FC236}">
                <a16:creationId xmlns:a16="http://schemas.microsoft.com/office/drawing/2014/main" id="{313ED7A4-C2ED-4C36-8D69-BA6D8975A83D}"/>
              </a:ext>
            </a:extLst>
          </p:cNvPr>
          <p:cNvGraphicFramePr>
            <a:graphicFrameLocks noGrp="1"/>
          </p:cNvGraphicFramePr>
          <p:nvPr>
            <p:ph idx="1"/>
          </p:nvPr>
        </p:nvGraphicFramePr>
        <p:xfrm>
          <a:off x="6846137" y="2303563"/>
          <a:ext cx="4602152" cy="3715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8949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0D66-EAA6-42BD-ACD0-DD41C4394D85}"/>
              </a:ext>
            </a:extLst>
          </p:cNvPr>
          <p:cNvSpPr>
            <a:spLocks noGrp="1"/>
          </p:cNvSpPr>
          <p:nvPr>
            <p:ph type="title"/>
          </p:nvPr>
        </p:nvSpPr>
        <p:spPr/>
        <p:txBody>
          <a:bodyPr/>
          <a:lstStyle/>
          <a:p>
            <a:pPr algn="ctr"/>
            <a:r>
              <a:rPr lang="en-US" b="1" dirty="0"/>
              <a:t>Waste</a:t>
            </a:r>
          </a:p>
        </p:txBody>
      </p:sp>
      <p:pic>
        <p:nvPicPr>
          <p:cNvPr id="4" name="Picture 3">
            <a:extLst>
              <a:ext uri="{FF2B5EF4-FFF2-40B4-BE49-F238E27FC236}">
                <a16:creationId xmlns:a16="http://schemas.microsoft.com/office/drawing/2014/main" id="{02E766A9-21D7-442F-BC6B-BC0C8577F18F}"/>
              </a:ext>
            </a:extLst>
          </p:cNvPr>
          <p:cNvPicPr>
            <a:picLocks noChangeAspect="1"/>
          </p:cNvPicPr>
          <p:nvPr/>
        </p:nvPicPr>
        <p:blipFill>
          <a:blip r:embed="rId2"/>
          <a:stretch>
            <a:fillRect/>
          </a:stretch>
        </p:blipFill>
        <p:spPr>
          <a:xfrm>
            <a:off x="609596" y="3167586"/>
            <a:ext cx="10972807" cy="1371600"/>
          </a:xfrm>
          <a:prstGeom prst="rect">
            <a:avLst/>
          </a:prstGeom>
        </p:spPr>
      </p:pic>
      <p:sp>
        <p:nvSpPr>
          <p:cNvPr id="5" name="TextBox 4">
            <a:extLst>
              <a:ext uri="{FF2B5EF4-FFF2-40B4-BE49-F238E27FC236}">
                <a16:creationId xmlns:a16="http://schemas.microsoft.com/office/drawing/2014/main" id="{97A35C03-11E2-4693-B3DC-456E3F871DC5}"/>
              </a:ext>
            </a:extLst>
          </p:cNvPr>
          <p:cNvSpPr txBox="1"/>
          <p:nvPr/>
        </p:nvSpPr>
        <p:spPr>
          <a:xfrm>
            <a:off x="3896428" y="2767476"/>
            <a:ext cx="4399141" cy="400110"/>
          </a:xfrm>
          <a:prstGeom prst="rect">
            <a:avLst/>
          </a:prstGeom>
          <a:noFill/>
        </p:spPr>
        <p:txBody>
          <a:bodyPr wrap="square" rtlCol="0">
            <a:spAutoFit/>
          </a:bodyPr>
          <a:lstStyle/>
          <a:p>
            <a:r>
              <a:rPr lang="en-US" sz="2000" b="1" dirty="0"/>
              <a:t>Budget for Office Supplies</a:t>
            </a:r>
          </a:p>
        </p:txBody>
      </p:sp>
    </p:spTree>
    <p:extLst>
      <p:ext uri="{BB962C8B-B14F-4D97-AF65-F5344CB8AC3E}">
        <p14:creationId xmlns:p14="http://schemas.microsoft.com/office/powerpoint/2010/main" val="244089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E5FD-111E-4429-9CC4-648542EC796C}"/>
              </a:ext>
            </a:extLst>
          </p:cNvPr>
          <p:cNvSpPr>
            <a:spLocks noGrp="1"/>
          </p:cNvSpPr>
          <p:nvPr>
            <p:ph type="title"/>
          </p:nvPr>
        </p:nvSpPr>
        <p:spPr>
          <a:xfrm>
            <a:off x="1066800" y="500356"/>
            <a:ext cx="3217524" cy="1005941"/>
          </a:xfrm>
        </p:spPr>
        <p:txBody>
          <a:bodyPr>
            <a:noAutofit/>
          </a:bodyPr>
          <a:lstStyle/>
          <a:p>
            <a:r>
              <a:rPr lang="en-US" sz="4400" b="1" dirty="0"/>
              <a:t>Reporting</a:t>
            </a:r>
          </a:p>
        </p:txBody>
      </p:sp>
      <p:sp>
        <p:nvSpPr>
          <p:cNvPr id="3" name="Content Placeholder 2">
            <a:extLst>
              <a:ext uri="{FF2B5EF4-FFF2-40B4-BE49-F238E27FC236}">
                <a16:creationId xmlns:a16="http://schemas.microsoft.com/office/drawing/2014/main" id="{C25D6DAE-4227-4430-AB99-563C7DFF55CE}"/>
              </a:ext>
            </a:extLst>
          </p:cNvPr>
          <p:cNvSpPr>
            <a:spLocks noGrp="1"/>
          </p:cNvSpPr>
          <p:nvPr>
            <p:ph idx="1"/>
          </p:nvPr>
        </p:nvSpPr>
        <p:spPr>
          <a:xfrm>
            <a:off x="1066800" y="1853971"/>
            <a:ext cx="3618216" cy="3497732"/>
          </a:xfrm>
        </p:spPr>
        <p:txBody>
          <a:bodyPr>
            <a:normAutofit/>
          </a:bodyPr>
          <a:lstStyle/>
          <a:p>
            <a:r>
              <a:rPr lang="en-US" sz="2000" dirty="0"/>
              <a:t>Report released in October 2020</a:t>
            </a:r>
          </a:p>
          <a:p>
            <a:r>
              <a:rPr lang="en-US" sz="2000" dirty="0"/>
              <a:t>Keeping APD apprised of our progress</a:t>
            </a:r>
          </a:p>
          <a:p>
            <a:r>
              <a:rPr lang="en-US" sz="2000" dirty="0"/>
              <a:t>Preparing stakeholders in the City</a:t>
            </a:r>
          </a:p>
          <a:p>
            <a:r>
              <a:rPr lang="en-US" sz="2000" dirty="0"/>
              <a:t>Attention after reporting</a:t>
            </a:r>
          </a:p>
        </p:txBody>
      </p:sp>
      <p:pic>
        <p:nvPicPr>
          <p:cNvPr id="7" name="Picture 6" descr="Graphical user interface, application&#10;&#10;Description automatically generated">
            <a:extLst>
              <a:ext uri="{FF2B5EF4-FFF2-40B4-BE49-F238E27FC236}">
                <a16:creationId xmlns:a16="http://schemas.microsoft.com/office/drawing/2014/main" id="{AB2F9BF7-0475-46B0-8385-8D4E784A7A06}"/>
              </a:ext>
            </a:extLst>
          </p:cNvPr>
          <p:cNvPicPr>
            <a:picLocks noChangeAspect="1"/>
          </p:cNvPicPr>
          <p:nvPr/>
        </p:nvPicPr>
        <p:blipFill rotWithShape="1">
          <a:blip r:embed="rId2"/>
          <a:srcRect l="5562" t="29732" r="54832" b="-2418"/>
          <a:stretch/>
        </p:blipFill>
        <p:spPr>
          <a:xfrm>
            <a:off x="6321601" y="488947"/>
            <a:ext cx="4803599" cy="4730010"/>
          </a:xfrm>
          <a:prstGeom prst="rect">
            <a:avLst/>
          </a:prstGeom>
          <a:ln w="190500" cap="sq">
            <a:solidFill>
              <a:srgbClr val="FF006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63589D0B-AC5A-468A-998A-5D55411357C0}"/>
              </a:ext>
            </a:extLst>
          </p:cNvPr>
          <p:cNvSpPr txBox="1"/>
          <p:nvPr/>
        </p:nvSpPr>
        <p:spPr>
          <a:xfrm>
            <a:off x="5959010" y="5351703"/>
            <a:ext cx="5845995" cy="369332"/>
          </a:xfrm>
          <a:prstGeom prst="rect">
            <a:avLst/>
          </a:prstGeom>
          <a:noFill/>
        </p:spPr>
        <p:txBody>
          <a:bodyPr wrap="square" rtlCol="0">
            <a:spAutoFit/>
          </a:bodyPr>
          <a:lstStyle/>
          <a:p>
            <a:pPr algn="ctr"/>
            <a:r>
              <a:rPr lang="en-US" dirty="0">
                <a:hlinkClick r:id="rId3">
                  <a:extLst>
                    <a:ext uri="{A12FA001-AC4F-418D-AE19-62706E023703}">
                      <ahyp:hlinkClr xmlns:ahyp="http://schemas.microsoft.com/office/drawing/2018/hyperlinkcolor" val="tx"/>
                    </a:ext>
                  </a:extLst>
                </a:hlinkClick>
              </a:rPr>
              <a:t>APL fraud &amp; waste report</a:t>
            </a:r>
            <a:endParaRPr lang="en-US" dirty="0"/>
          </a:p>
        </p:txBody>
      </p:sp>
    </p:spTree>
    <p:extLst>
      <p:ext uri="{BB962C8B-B14F-4D97-AF65-F5344CB8AC3E}">
        <p14:creationId xmlns:p14="http://schemas.microsoft.com/office/powerpoint/2010/main" val="106623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pPr algn="ctr"/>
            <a:r>
              <a:rPr lang="en-US" dirty="0"/>
              <a:t>The Story of Fraud and Waste at the Austin Public Library </a:t>
            </a:r>
          </a:p>
        </p:txBody>
      </p:sp>
      <p:pic>
        <p:nvPicPr>
          <p:cNvPr id="10" name="Content Placeholder 9">
            <a:extLst>
              <a:ext uri="{FF2B5EF4-FFF2-40B4-BE49-F238E27FC236}">
                <a16:creationId xmlns:a16="http://schemas.microsoft.com/office/drawing/2014/main" id="{716F3340-010A-4DA9-B39F-20377D28E5DD}"/>
              </a:ext>
            </a:extLst>
          </p:cNvPr>
          <p:cNvPicPr>
            <a:picLocks noGrp="1" noChangeAspect="1"/>
          </p:cNvPicPr>
          <p:nvPr>
            <p:ph idx="1"/>
          </p:nvPr>
        </p:nvPicPr>
        <p:blipFill>
          <a:blip r:embed="rId2"/>
          <a:stretch>
            <a:fillRect/>
          </a:stretch>
        </p:blipFill>
        <p:spPr>
          <a:xfrm>
            <a:off x="1066800" y="2208226"/>
            <a:ext cx="2890038" cy="3849687"/>
          </a:xfrm>
          <a:prstGeom prst="rect">
            <a:avLst/>
          </a:prstGeom>
          <a:solidFill>
            <a:srgbClr val="FFFFFF">
              <a:shade val="85000"/>
            </a:srgbClr>
          </a:solidFill>
          <a:ln w="190500" cap="rnd">
            <a:solidFill>
              <a:srgbClr val="4292E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A person with a beard&#10;&#10;Description automatically generated">
            <a:extLst>
              <a:ext uri="{FF2B5EF4-FFF2-40B4-BE49-F238E27FC236}">
                <a16:creationId xmlns:a16="http://schemas.microsoft.com/office/drawing/2014/main" id="{B3573C9B-515A-4DFC-96B8-686F5BDF9C84}"/>
              </a:ext>
            </a:extLst>
          </p:cNvPr>
          <p:cNvPicPr>
            <a:picLocks noChangeAspect="1"/>
          </p:cNvPicPr>
          <p:nvPr/>
        </p:nvPicPr>
        <p:blipFill>
          <a:blip r:embed="rId3"/>
          <a:stretch>
            <a:fillRect/>
          </a:stretch>
        </p:blipFill>
        <p:spPr>
          <a:xfrm>
            <a:off x="8235161" y="2208226"/>
            <a:ext cx="2890038" cy="3841088"/>
          </a:xfrm>
          <a:prstGeom prst="rect">
            <a:avLst/>
          </a:prstGeom>
          <a:solidFill>
            <a:srgbClr val="FFFFFF">
              <a:shade val="85000"/>
            </a:srgbClr>
          </a:solidFill>
          <a:ln w="190500" cap="rnd">
            <a:solidFill>
              <a:srgbClr val="FF006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9ACDF9D4-7F4B-4448-B509-62D807EA3A47}"/>
              </a:ext>
            </a:extLst>
          </p:cNvPr>
          <p:cNvSpPr txBox="1"/>
          <p:nvPr/>
        </p:nvSpPr>
        <p:spPr>
          <a:xfrm>
            <a:off x="1209674" y="3175084"/>
            <a:ext cx="854744" cy="507831"/>
          </a:xfrm>
          <a:prstGeom prst="rect">
            <a:avLst/>
          </a:prstGeom>
          <a:solidFill>
            <a:schemeClr val="bg1"/>
          </a:solidFill>
        </p:spPr>
        <p:txBody>
          <a:bodyPr wrap="square" rtlCol="0">
            <a:spAutoFit/>
          </a:bodyPr>
          <a:lstStyle/>
          <a:p>
            <a:r>
              <a:rPr lang="en-US" sz="900" dirty="0"/>
              <a:t>Redacted to protect the innocent</a:t>
            </a:r>
          </a:p>
        </p:txBody>
      </p:sp>
      <p:sp>
        <p:nvSpPr>
          <p:cNvPr id="11" name="Rectangle 10">
            <a:extLst>
              <a:ext uri="{FF2B5EF4-FFF2-40B4-BE49-F238E27FC236}">
                <a16:creationId xmlns:a16="http://schemas.microsoft.com/office/drawing/2014/main" id="{26DC647D-3E59-4A5E-AC32-074974782247}"/>
              </a:ext>
            </a:extLst>
          </p:cNvPr>
          <p:cNvSpPr/>
          <p:nvPr/>
        </p:nvSpPr>
        <p:spPr>
          <a:xfrm>
            <a:off x="8668525" y="6215406"/>
            <a:ext cx="2023311" cy="253916"/>
          </a:xfrm>
          <a:prstGeom prst="rect">
            <a:avLst/>
          </a:prstGeom>
          <a:noFill/>
        </p:spPr>
        <p:txBody>
          <a:bodyPr wrap="none" lIns="91440" tIns="45720" rIns="91440" bIns="45720">
            <a:spAutoFit/>
          </a:bodyPr>
          <a:lstStyle/>
          <a:p>
            <a:pPr algn="ctr"/>
            <a:r>
              <a:rPr lang="en-US" sz="1050" b="0" cap="none" spc="0" dirty="0">
                <a:ln w="0"/>
                <a:solidFill>
                  <a:schemeClr val="tx1"/>
                </a:solidFill>
                <a:effectLst>
                  <a:outerShdw blurRad="38100" dist="19050" dir="2700000" algn="tl" rotWithShape="0">
                    <a:schemeClr val="dk1">
                      <a:alpha val="40000"/>
                    </a:schemeClr>
                  </a:outerShdw>
                </a:effectLst>
              </a:rPr>
              <a:t>Hays County Sheriff’s Office</a:t>
            </a:r>
          </a:p>
        </p:txBody>
      </p:sp>
      <p:sp>
        <p:nvSpPr>
          <p:cNvPr id="8" name="Rectangle 7">
            <a:extLst>
              <a:ext uri="{FF2B5EF4-FFF2-40B4-BE49-F238E27FC236}">
                <a16:creationId xmlns:a16="http://schemas.microsoft.com/office/drawing/2014/main" id="{64C63301-000C-4B61-96E4-72EC01BBEBDC}"/>
              </a:ext>
            </a:extLst>
          </p:cNvPr>
          <p:cNvSpPr/>
          <p:nvPr/>
        </p:nvSpPr>
        <p:spPr>
          <a:xfrm>
            <a:off x="2064418" y="6206807"/>
            <a:ext cx="894797" cy="253916"/>
          </a:xfrm>
          <a:prstGeom prst="rect">
            <a:avLst/>
          </a:prstGeom>
          <a:noFill/>
        </p:spPr>
        <p:txBody>
          <a:bodyPr wrap="none" lIns="91440" tIns="45720" rIns="91440" bIns="45720">
            <a:spAutoFit/>
          </a:bodyPr>
          <a:lstStyle/>
          <a:p>
            <a:pPr algn="ctr"/>
            <a:r>
              <a:rPr lang="en-US" sz="1050" dirty="0">
                <a:ln w="0"/>
                <a:effectLst>
                  <a:outerShdw blurRad="38100" dist="19050" dir="2700000" algn="tl" rotWithShape="0">
                    <a:schemeClr val="dk1">
                      <a:alpha val="40000"/>
                    </a:schemeClr>
                  </a:outerShdw>
                </a:effectLst>
              </a:rPr>
              <a:t>APL Flickr </a:t>
            </a:r>
            <a:endParaRPr lang="en-US" sz="105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Diagram 2">
            <a:extLst>
              <a:ext uri="{FF2B5EF4-FFF2-40B4-BE49-F238E27FC236}">
                <a16:creationId xmlns:a16="http://schemas.microsoft.com/office/drawing/2014/main" id="{74A29847-6F8D-4D00-8E56-1487D11B4F71}"/>
              </a:ext>
            </a:extLst>
          </p:cNvPr>
          <p:cNvGraphicFramePr/>
          <p:nvPr/>
        </p:nvGraphicFramePr>
        <p:xfrm>
          <a:off x="4197350" y="795867"/>
          <a:ext cx="3797300" cy="4557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273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43EA-62FB-4209-8002-CE1F359F11DC}"/>
              </a:ext>
            </a:extLst>
          </p:cNvPr>
          <p:cNvSpPr>
            <a:spLocks noGrp="1"/>
          </p:cNvSpPr>
          <p:nvPr>
            <p:ph type="title"/>
          </p:nvPr>
        </p:nvSpPr>
        <p:spPr>
          <a:xfrm>
            <a:off x="1066800" y="642594"/>
            <a:ext cx="3988085" cy="1371600"/>
          </a:xfrm>
        </p:spPr>
        <p:txBody>
          <a:bodyPr/>
          <a:lstStyle/>
          <a:p>
            <a:r>
              <a:rPr lang="en-US" b="1" dirty="0"/>
              <a:t>Testing: Is my ink disappearing?</a:t>
            </a:r>
          </a:p>
        </p:txBody>
      </p:sp>
      <p:sp>
        <p:nvSpPr>
          <p:cNvPr id="3" name="Content Placeholder 2">
            <a:extLst>
              <a:ext uri="{FF2B5EF4-FFF2-40B4-BE49-F238E27FC236}">
                <a16:creationId xmlns:a16="http://schemas.microsoft.com/office/drawing/2014/main" id="{6F68689D-67B2-4290-9C67-0AE57C8AAB00}"/>
              </a:ext>
            </a:extLst>
          </p:cNvPr>
          <p:cNvSpPr>
            <a:spLocks noGrp="1"/>
          </p:cNvSpPr>
          <p:nvPr>
            <p:ph idx="1"/>
          </p:nvPr>
        </p:nvSpPr>
        <p:spPr>
          <a:xfrm>
            <a:off x="1066801" y="2103120"/>
            <a:ext cx="4286036" cy="3849624"/>
          </a:xfrm>
        </p:spPr>
        <p:txBody>
          <a:bodyPr/>
          <a:lstStyle/>
          <a:p>
            <a:pPr marL="0" indent="0">
              <a:buNone/>
            </a:pPr>
            <a:endParaRPr lang="en-US" dirty="0"/>
          </a:p>
          <a:p>
            <a:r>
              <a:rPr lang="en-US" sz="1800" dirty="0"/>
              <a:t>Printer memory analysis</a:t>
            </a:r>
          </a:p>
          <a:p>
            <a:r>
              <a:rPr lang="en-US" sz="1800" dirty="0"/>
              <a:t>Pattern in toner purchases</a:t>
            </a:r>
          </a:p>
          <a:p>
            <a:pPr lvl="1"/>
            <a:r>
              <a:rPr lang="en-US" sz="1800" dirty="0"/>
              <a:t>Amounts of toner purchased</a:t>
            </a:r>
          </a:p>
          <a:p>
            <a:pPr lvl="1"/>
            <a:r>
              <a:rPr lang="en-US" sz="1800" dirty="0"/>
              <a:t>Amounts of paper purchased</a:t>
            </a:r>
          </a:p>
          <a:p>
            <a:pPr lvl="1"/>
            <a:r>
              <a:rPr lang="en-US" sz="1800" dirty="0"/>
              <a:t>Comparisons to other purchasers</a:t>
            </a:r>
          </a:p>
          <a:p>
            <a:pPr lvl="0">
              <a:buClr>
                <a:prstClr val="black">
                  <a:lumMod val="85000"/>
                  <a:lumOff val="15000"/>
                </a:prstClr>
              </a:buClr>
            </a:pPr>
            <a:r>
              <a:rPr lang="en-US" sz="1800" dirty="0">
                <a:solidFill>
                  <a:prstClr val="black"/>
                </a:solidFill>
              </a:rPr>
              <a:t>Browser histories</a:t>
            </a:r>
          </a:p>
          <a:p>
            <a:pPr lvl="0">
              <a:buClr>
                <a:prstClr val="black">
                  <a:lumMod val="85000"/>
                  <a:lumOff val="15000"/>
                </a:prstClr>
              </a:buClr>
            </a:pPr>
            <a:r>
              <a:rPr lang="en-US" sz="1800" dirty="0">
                <a:solidFill>
                  <a:prstClr val="black"/>
                </a:solidFill>
              </a:rPr>
              <a:t>Outlier behaviors/responsibilities: holding multiple roles, assigned multiple </a:t>
            </a:r>
            <a:r>
              <a:rPr lang="en-US" sz="1800" dirty="0" err="1">
                <a:solidFill>
                  <a:prstClr val="black"/>
                </a:solidFill>
              </a:rPr>
              <a:t>procards</a:t>
            </a:r>
            <a:r>
              <a:rPr lang="en-US" sz="1800" dirty="0">
                <a:solidFill>
                  <a:prstClr val="black"/>
                </a:solidFill>
              </a:rPr>
              <a:t>, unusual requests</a:t>
            </a:r>
          </a:p>
          <a:p>
            <a:pPr marL="274320" lvl="1" indent="0">
              <a:buNone/>
            </a:pPr>
            <a:endParaRPr lang="en-US" dirty="0"/>
          </a:p>
          <a:p>
            <a:pPr marL="274320" lvl="1" indent="0">
              <a:buNone/>
            </a:pPr>
            <a:endParaRPr lang="en-US" dirty="0"/>
          </a:p>
        </p:txBody>
      </p:sp>
      <p:pic>
        <p:nvPicPr>
          <p:cNvPr id="5" name="Picture 4" descr="A picture containing text, wall, monitor, indoor&#10;&#10;Description automatically generated">
            <a:extLst>
              <a:ext uri="{FF2B5EF4-FFF2-40B4-BE49-F238E27FC236}">
                <a16:creationId xmlns:a16="http://schemas.microsoft.com/office/drawing/2014/main" id="{B8B69402-DDAC-4641-A17C-F97F309FC26B}"/>
              </a:ext>
            </a:extLst>
          </p:cNvPr>
          <p:cNvPicPr>
            <a:picLocks noChangeAspect="1"/>
          </p:cNvPicPr>
          <p:nvPr/>
        </p:nvPicPr>
        <p:blipFill>
          <a:blip r:embed="rId2"/>
          <a:stretch>
            <a:fillRect/>
          </a:stretch>
        </p:blipFill>
        <p:spPr>
          <a:xfrm>
            <a:off x="5529211" y="642594"/>
            <a:ext cx="3215812" cy="2411859"/>
          </a:xfrm>
          <a:prstGeom prst="rect">
            <a:avLst/>
          </a:prstGeom>
          <a:ln w="190500" cap="sq">
            <a:solidFill>
              <a:srgbClr val="4292E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Text&#10;&#10;Description automatically generated">
            <a:extLst>
              <a:ext uri="{FF2B5EF4-FFF2-40B4-BE49-F238E27FC236}">
                <a16:creationId xmlns:a16="http://schemas.microsoft.com/office/drawing/2014/main" id="{9505A940-D419-417C-9BDD-4BC17A6B967C}"/>
              </a:ext>
            </a:extLst>
          </p:cNvPr>
          <p:cNvPicPr>
            <a:picLocks noChangeAspect="1"/>
          </p:cNvPicPr>
          <p:nvPr/>
        </p:nvPicPr>
        <p:blipFill>
          <a:blip r:embed="rId3"/>
          <a:stretch>
            <a:fillRect/>
          </a:stretch>
        </p:blipFill>
        <p:spPr>
          <a:xfrm>
            <a:off x="5607192" y="3429000"/>
            <a:ext cx="5982057" cy="2686610"/>
          </a:xfrm>
          <a:prstGeom prst="rect">
            <a:avLst/>
          </a:prstGeom>
          <a:solidFill>
            <a:srgbClr val="FFFFFF">
              <a:shade val="85000"/>
            </a:srgbClr>
          </a:solidFill>
          <a:ln w="190500" cap="rnd">
            <a:solidFill>
              <a:srgbClr val="FF006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Graphic 8" descr="Upward trend">
            <a:extLst>
              <a:ext uri="{FF2B5EF4-FFF2-40B4-BE49-F238E27FC236}">
                <a16:creationId xmlns:a16="http://schemas.microsoft.com/office/drawing/2014/main" id="{DB1C8FD1-040E-49E1-BFF4-0AEEDBCA96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0766" y="575970"/>
            <a:ext cx="2478483" cy="2478483"/>
          </a:xfrm>
          <a:prstGeom prst="rect">
            <a:avLst/>
          </a:prstGeom>
        </p:spPr>
      </p:pic>
    </p:spTree>
    <p:extLst>
      <p:ext uri="{BB962C8B-B14F-4D97-AF65-F5344CB8AC3E}">
        <p14:creationId xmlns:p14="http://schemas.microsoft.com/office/powerpoint/2010/main" val="27827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5543-2D06-41E6-BFC4-313B1F9BAA50}"/>
              </a:ext>
            </a:extLst>
          </p:cNvPr>
          <p:cNvSpPr>
            <a:spLocks noGrp="1"/>
          </p:cNvSpPr>
          <p:nvPr>
            <p:ph type="title"/>
          </p:nvPr>
        </p:nvSpPr>
        <p:spPr>
          <a:xfrm>
            <a:off x="1150708" y="477191"/>
            <a:ext cx="4731818" cy="1371600"/>
          </a:xfrm>
        </p:spPr>
        <p:txBody>
          <a:bodyPr>
            <a:normAutofit/>
          </a:bodyPr>
          <a:lstStyle/>
          <a:p>
            <a:r>
              <a:rPr lang="en-US" sz="4400" b="1" dirty="0"/>
              <a:t>Lessons learned</a:t>
            </a:r>
          </a:p>
        </p:txBody>
      </p:sp>
      <p:sp>
        <p:nvSpPr>
          <p:cNvPr id="4" name="TextBox 3">
            <a:extLst>
              <a:ext uri="{FF2B5EF4-FFF2-40B4-BE49-F238E27FC236}">
                <a16:creationId xmlns:a16="http://schemas.microsoft.com/office/drawing/2014/main" id="{79F6CFE4-42BA-45A3-958B-D3E3105AC1E4}"/>
              </a:ext>
            </a:extLst>
          </p:cNvPr>
          <p:cNvSpPr txBox="1"/>
          <p:nvPr/>
        </p:nvSpPr>
        <p:spPr>
          <a:xfrm>
            <a:off x="1118170" y="1801347"/>
            <a:ext cx="4893924" cy="1569660"/>
          </a:xfrm>
          <a:prstGeom prst="rect">
            <a:avLst/>
          </a:prstGeom>
          <a:noFill/>
        </p:spPr>
        <p:txBody>
          <a:bodyPr wrap="square" rtlCol="0">
            <a:spAutoFit/>
          </a:bodyPr>
          <a:lstStyle/>
          <a:p>
            <a:pPr marL="457200" indent="-457200">
              <a:buAutoNum type="arabicParenBoth"/>
            </a:pPr>
            <a:r>
              <a:rPr lang="en-US" sz="2400" dirty="0"/>
              <a:t>Classic: segregation of duties</a:t>
            </a:r>
          </a:p>
          <a:p>
            <a:r>
              <a:rPr lang="en-US" sz="2400" dirty="0"/>
              <a:t>	purchase/receive</a:t>
            </a:r>
          </a:p>
          <a:p>
            <a:r>
              <a:rPr lang="en-US" sz="2400" dirty="0"/>
              <a:t>	purchase/approve</a:t>
            </a:r>
          </a:p>
          <a:p>
            <a:r>
              <a:rPr lang="en-US" sz="2400" dirty="0"/>
              <a:t>	single point of contact</a:t>
            </a:r>
          </a:p>
        </p:txBody>
      </p:sp>
      <p:sp>
        <p:nvSpPr>
          <p:cNvPr id="5" name="TextBox 4">
            <a:extLst>
              <a:ext uri="{FF2B5EF4-FFF2-40B4-BE49-F238E27FC236}">
                <a16:creationId xmlns:a16="http://schemas.microsoft.com/office/drawing/2014/main" id="{2A342359-19A3-4A5B-9DE8-9F4A7545D3FA}"/>
              </a:ext>
            </a:extLst>
          </p:cNvPr>
          <p:cNvSpPr txBox="1"/>
          <p:nvPr/>
        </p:nvSpPr>
        <p:spPr>
          <a:xfrm>
            <a:off x="1150708" y="3942082"/>
            <a:ext cx="4680450" cy="830997"/>
          </a:xfrm>
          <a:prstGeom prst="rect">
            <a:avLst/>
          </a:prstGeom>
          <a:noFill/>
        </p:spPr>
        <p:txBody>
          <a:bodyPr wrap="square" rtlCol="0">
            <a:spAutoFit/>
          </a:bodyPr>
          <a:lstStyle/>
          <a:p>
            <a:r>
              <a:rPr lang="en-US" sz="2400" dirty="0"/>
              <a:t>(2) Empower reviewers &amp; approvers</a:t>
            </a:r>
          </a:p>
        </p:txBody>
      </p:sp>
      <p:pic>
        <p:nvPicPr>
          <p:cNvPr id="7" name="Picture 6">
            <a:extLst>
              <a:ext uri="{FF2B5EF4-FFF2-40B4-BE49-F238E27FC236}">
                <a16:creationId xmlns:a16="http://schemas.microsoft.com/office/drawing/2014/main" id="{16CC2A61-CA74-4FE7-89B8-86933C59CED9}"/>
              </a:ext>
            </a:extLst>
          </p:cNvPr>
          <p:cNvPicPr>
            <a:picLocks noChangeAspect="1"/>
          </p:cNvPicPr>
          <p:nvPr/>
        </p:nvPicPr>
        <p:blipFill>
          <a:blip r:embed="rId3"/>
          <a:stretch>
            <a:fillRect/>
          </a:stretch>
        </p:blipFill>
        <p:spPr>
          <a:xfrm>
            <a:off x="6309475" y="1071882"/>
            <a:ext cx="5080000" cy="2870200"/>
          </a:xfrm>
          <a:prstGeom prst="rect">
            <a:avLst/>
          </a:prstGeom>
          <a:solidFill>
            <a:srgbClr val="FFFFFF">
              <a:shade val="85000"/>
            </a:srgbClr>
          </a:solidFill>
          <a:ln w="1905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C5E5DC0C-2242-469A-8087-D4210382589B}"/>
              </a:ext>
            </a:extLst>
          </p:cNvPr>
          <p:cNvSpPr txBox="1"/>
          <p:nvPr/>
        </p:nvSpPr>
        <p:spPr>
          <a:xfrm>
            <a:off x="6315182" y="5167901"/>
            <a:ext cx="4810018" cy="830997"/>
          </a:xfrm>
          <a:prstGeom prst="rect">
            <a:avLst/>
          </a:prstGeom>
          <a:noFill/>
        </p:spPr>
        <p:txBody>
          <a:bodyPr wrap="square" rtlCol="0">
            <a:spAutoFit/>
          </a:bodyPr>
          <a:lstStyle/>
          <a:p>
            <a:r>
              <a:rPr lang="en-US" sz="2400" dirty="0"/>
              <a:t>(4) Keep an open mind about evidence</a:t>
            </a:r>
          </a:p>
        </p:txBody>
      </p:sp>
      <p:sp>
        <p:nvSpPr>
          <p:cNvPr id="11" name="TextBox 10">
            <a:extLst>
              <a:ext uri="{FF2B5EF4-FFF2-40B4-BE49-F238E27FC236}">
                <a16:creationId xmlns:a16="http://schemas.microsoft.com/office/drawing/2014/main" id="{1E9A5961-4D3A-4985-87AD-9144357E0BEE}"/>
              </a:ext>
            </a:extLst>
          </p:cNvPr>
          <p:cNvSpPr txBox="1"/>
          <p:nvPr/>
        </p:nvSpPr>
        <p:spPr>
          <a:xfrm>
            <a:off x="6309475" y="4093326"/>
            <a:ext cx="4560013" cy="461665"/>
          </a:xfrm>
          <a:prstGeom prst="rect">
            <a:avLst/>
          </a:prstGeom>
          <a:noFill/>
        </p:spPr>
        <p:txBody>
          <a:bodyPr wrap="square" rtlCol="0">
            <a:spAutoFit/>
          </a:bodyPr>
          <a:lstStyle/>
          <a:p>
            <a:r>
              <a:rPr lang="en-US" sz="2400" dirty="0"/>
              <a:t>(3) Go beyond interviews</a:t>
            </a:r>
          </a:p>
        </p:txBody>
      </p:sp>
      <p:pic>
        <p:nvPicPr>
          <p:cNvPr id="13" name="Picture 12" descr="A picture containing text&#10;&#10;Description automatically generated">
            <a:extLst>
              <a:ext uri="{FF2B5EF4-FFF2-40B4-BE49-F238E27FC236}">
                <a16:creationId xmlns:a16="http://schemas.microsoft.com/office/drawing/2014/main" id="{60E07F04-647F-40C7-A475-CD6FCB21B8E6}"/>
              </a:ext>
            </a:extLst>
          </p:cNvPr>
          <p:cNvPicPr>
            <a:picLocks noChangeAspect="1"/>
          </p:cNvPicPr>
          <p:nvPr/>
        </p:nvPicPr>
        <p:blipFill>
          <a:blip r:embed="rId4"/>
          <a:stretch>
            <a:fillRect/>
          </a:stretch>
        </p:blipFill>
        <p:spPr>
          <a:xfrm>
            <a:off x="2902127" y="4482141"/>
            <a:ext cx="2647950" cy="1724025"/>
          </a:xfrm>
          <a:prstGeom prst="rect">
            <a:avLst/>
          </a:prstGeom>
          <a:ln w="190500" cap="sq">
            <a:solidFill>
              <a:srgbClr val="FF006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3857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61BA6-1DE0-4B40-B7BB-63EEFFF70C75}"/>
              </a:ext>
            </a:extLst>
          </p:cNvPr>
          <p:cNvSpPr>
            <a:spLocks noGrp="1"/>
          </p:cNvSpPr>
          <p:nvPr>
            <p:ph type="title"/>
          </p:nvPr>
        </p:nvSpPr>
        <p:spPr>
          <a:xfrm>
            <a:off x="4320250" y="2743200"/>
            <a:ext cx="3551499" cy="1371600"/>
          </a:xfrm>
        </p:spPr>
        <p:txBody>
          <a:bodyPr>
            <a:normAutofit/>
          </a:bodyPr>
          <a:lstStyle/>
          <a:p>
            <a:r>
              <a:rPr lang="en-US" sz="4800" b="1" dirty="0"/>
              <a:t>Questions?</a:t>
            </a:r>
          </a:p>
        </p:txBody>
      </p:sp>
    </p:spTree>
    <p:extLst>
      <p:ext uri="{BB962C8B-B14F-4D97-AF65-F5344CB8AC3E}">
        <p14:creationId xmlns:p14="http://schemas.microsoft.com/office/powerpoint/2010/main" val="138305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008522-73D2-45A6-94F2-BD8EDA745303}"/>
              </a:ext>
            </a:extLst>
          </p:cNvPr>
          <p:cNvSpPr txBox="1"/>
          <p:nvPr/>
        </p:nvSpPr>
        <p:spPr>
          <a:xfrm rot="1020000">
            <a:off x="9437370" y="4839334"/>
            <a:ext cx="2489200" cy="830997"/>
          </a:xfrm>
          <a:prstGeom prst="rect">
            <a:avLst/>
          </a:prstGeom>
          <a:noFill/>
        </p:spPr>
        <p:txBody>
          <a:bodyPr wrap="square" rtlCol="0">
            <a:spAutoFit/>
          </a:bodyPr>
          <a:lstStyle/>
          <a:p>
            <a:r>
              <a:rPr lang="en-US" sz="2400" dirty="0"/>
              <a:t>All in just 80 minutes!</a:t>
            </a:r>
          </a:p>
        </p:txBody>
      </p:sp>
      <p:graphicFrame>
        <p:nvGraphicFramePr>
          <p:cNvPr id="6" name="Diagram 5">
            <a:extLst>
              <a:ext uri="{FF2B5EF4-FFF2-40B4-BE49-F238E27FC236}">
                <a16:creationId xmlns:a16="http://schemas.microsoft.com/office/drawing/2014/main" id="{C54CF2A0-D668-4B75-80DD-5440B10735B4}"/>
              </a:ext>
            </a:extLst>
          </p:cNvPr>
          <p:cNvGraphicFramePr/>
          <p:nvPr>
            <p:extLst>
              <p:ext uri="{D42A27DB-BD31-4B8C-83A1-F6EECF244321}">
                <p14:modId xmlns:p14="http://schemas.microsoft.com/office/powerpoint/2010/main" val="2331188592"/>
              </p:ext>
            </p:extLst>
          </p:nvPr>
        </p:nvGraphicFramePr>
        <p:xfrm>
          <a:off x="826983" y="247650"/>
          <a:ext cx="4064000" cy="636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3700FD1-3F59-4A7D-BFCF-F65528DA85F1}"/>
              </a:ext>
            </a:extLst>
          </p:cNvPr>
          <p:cNvGraphicFramePr/>
          <p:nvPr/>
        </p:nvGraphicFramePr>
        <p:xfrm>
          <a:off x="4890983" y="719666"/>
          <a:ext cx="42545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a:extLst>
              <a:ext uri="{FF2B5EF4-FFF2-40B4-BE49-F238E27FC236}">
                <a16:creationId xmlns:a16="http://schemas.microsoft.com/office/drawing/2014/main" id="{DCAF23F5-9959-462D-9DF2-9B70D43E015E}"/>
              </a:ext>
            </a:extLst>
          </p:cNvPr>
          <p:cNvSpPr/>
          <p:nvPr/>
        </p:nvSpPr>
        <p:spPr>
          <a:xfrm>
            <a:off x="1599131" y="1186160"/>
            <a:ext cx="5164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
        <p:nvSpPr>
          <p:cNvPr id="13" name="Rectangle 12">
            <a:extLst>
              <a:ext uri="{FF2B5EF4-FFF2-40B4-BE49-F238E27FC236}">
                <a16:creationId xmlns:a16="http://schemas.microsoft.com/office/drawing/2014/main" id="{36B3DB8B-EE48-4451-8274-E527048A48E1}"/>
              </a:ext>
            </a:extLst>
          </p:cNvPr>
          <p:cNvSpPr/>
          <p:nvPr/>
        </p:nvSpPr>
        <p:spPr>
          <a:xfrm>
            <a:off x="1563864" y="2967334"/>
            <a:ext cx="58701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sp>
        <p:nvSpPr>
          <p:cNvPr id="14" name="Rectangle 13">
            <a:extLst>
              <a:ext uri="{FF2B5EF4-FFF2-40B4-BE49-F238E27FC236}">
                <a16:creationId xmlns:a16="http://schemas.microsoft.com/office/drawing/2014/main" id="{170B0B70-AB8E-4DB7-A0B1-0B0FD01AD935}"/>
              </a:ext>
            </a:extLst>
          </p:cNvPr>
          <p:cNvSpPr/>
          <p:nvPr/>
        </p:nvSpPr>
        <p:spPr>
          <a:xfrm>
            <a:off x="1557452" y="4748508"/>
            <a:ext cx="55816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sp>
        <p:nvSpPr>
          <p:cNvPr id="15" name="Rectangle 14">
            <a:extLst>
              <a:ext uri="{FF2B5EF4-FFF2-40B4-BE49-F238E27FC236}">
                <a16:creationId xmlns:a16="http://schemas.microsoft.com/office/drawing/2014/main" id="{C15AF06E-09DB-41A5-8425-EF600DC5488F}"/>
              </a:ext>
            </a:extLst>
          </p:cNvPr>
          <p:cNvSpPr/>
          <p:nvPr/>
        </p:nvSpPr>
        <p:spPr>
          <a:xfrm>
            <a:off x="5663131" y="1186160"/>
            <a:ext cx="57579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sp>
        <p:nvSpPr>
          <p:cNvPr id="16" name="Rectangle 15">
            <a:extLst>
              <a:ext uri="{FF2B5EF4-FFF2-40B4-BE49-F238E27FC236}">
                <a16:creationId xmlns:a16="http://schemas.microsoft.com/office/drawing/2014/main" id="{088C9CD2-65F3-4298-87AF-E03788C00F15}"/>
              </a:ext>
            </a:extLst>
          </p:cNvPr>
          <p:cNvSpPr/>
          <p:nvPr/>
        </p:nvSpPr>
        <p:spPr>
          <a:xfrm>
            <a:off x="5704469" y="2967334"/>
            <a:ext cx="55656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a:t>
            </a:r>
          </a:p>
        </p:txBody>
      </p:sp>
      <p:sp>
        <p:nvSpPr>
          <p:cNvPr id="17" name="Rectangle 16">
            <a:extLst>
              <a:ext uri="{FF2B5EF4-FFF2-40B4-BE49-F238E27FC236}">
                <a16:creationId xmlns:a16="http://schemas.microsoft.com/office/drawing/2014/main" id="{9225451E-829C-4286-B458-08A4752F81B9}"/>
              </a:ext>
            </a:extLst>
          </p:cNvPr>
          <p:cNvSpPr/>
          <p:nvPr/>
        </p:nvSpPr>
        <p:spPr>
          <a:xfrm>
            <a:off x="5650307" y="4793167"/>
            <a:ext cx="5886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6</a:t>
            </a:r>
          </a:p>
        </p:txBody>
      </p:sp>
    </p:spTree>
    <p:extLst>
      <p:ext uri="{BB962C8B-B14F-4D97-AF65-F5344CB8AC3E}">
        <p14:creationId xmlns:p14="http://schemas.microsoft.com/office/powerpoint/2010/main" val="276698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E504-FE94-4C8C-AD7B-3AF84762C622}"/>
              </a:ext>
            </a:extLst>
          </p:cNvPr>
          <p:cNvSpPr>
            <a:spLocks noGrp="1"/>
          </p:cNvSpPr>
          <p:nvPr>
            <p:ph type="title"/>
          </p:nvPr>
        </p:nvSpPr>
        <p:spPr>
          <a:xfrm>
            <a:off x="419100" y="428970"/>
            <a:ext cx="2886075" cy="1371600"/>
          </a:xfrm>
        </p:spPr>
        <p:txBody>
          <a:bodyPr/>
          <a:lstStyle/>
          <a:p>
            <a:r>
              <a:rPr lang="en-US" b="1" dirty="0"/>
              <a:t>Background</a:t>
            </a:r>
          </a:p>
        </p:txBody>
      </p:sp>
      <p:pic>
        <p:nvPicPr>
          <p:cNvPr id="5" name="Picture 4">
            <a:extLst>
              <a:ext uri="{FF2B5EF4-FFF2-40B4-BE49-F238E27FC236}">
                <a16:creationId xmlns:a16="http://schemas.microsoft.com/office/drawing/2014/main" id="{B1478D28-0A5B-48AA-A7C3-095F2C42E955}"/>
              </a:ext>
            </a:extLst>
          </p:cNvPr>
          <p:cNvPicPr>
            <a:picLocks noChangeAspect="1"/>
          </p:cNvPicPr>
          <p:nvPr/>
        </p:nvPicPr>
        <p:blipFill>
          <a:blip r:embed="rId3"/>
          <a:stretch>
            <a:fillRect/>
          </a:stretch>
        </p:blipFill>
        <p:spPr>
          <a:xfrm>
            <a:off x="7159891" y="428970"/>
            <a:ext cx="4613009" cy="2866680"/>
          </a:xfrm>
          <a:prstGeom prst="rect">
            <a:avLst/>
          </a:prstGeom>
          <a:ln w="190500" cap="sq">
            <a:solidFill>
              <a:srgbClr val="4292E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18835C20-8D93-42F5-9FC4-A3935937A2E6}"/>
              </a:ext>
            </a:extLst>
          </p:cNvPr>
          <p:cNvSpPr txBox="1"/>
          <p:nvPr/>
        </p:nvSpPr>
        <p:spPr>
          <a:xfrm>
            <a:off x="4435741" y="923407"/>
            <a:ext cx="2724150" cy="1754326"/>
          </a:xfrm>
          <a:prstGeom prst="rect">
            <a:avLst/>
          </a:prstGeom>
          <a:noFill/>
        </p:spPr>
        <p:txBody>
          <a:bodyPr wrap="square" rtlCol="0">
            <a:spAutoFit/>
          </a:bodyPr>
          <a:lstStyle/>
          <a:p>
            <a:r>
              <a:rPr lang="en-US" dirty="0"/>
              <a:t>Office of the City Auditor</a:t>
            </a:r>
          </a:p>
          <a:p>
            <a:pPr marL="342900" indent="-342900">
              <a:buFont typeface="+mj-lt"/>
              <a:buAutoNum type="arabicPeriod"/>
            </a:pPr>
            <a:r>
              <a:rPr lang="en-US" dirty="0"/>
              <a:t>Integrity Unit</a:t>
            </a:r>
          </a:p>
          <a:p>
            <a:pPr marL="342900" indent="-342900">
              <a:buFont typeface="+mj-lt"/>
              <a:buAutoNum type="arabicPeriod"/>
            </a:pPr>
            <a:r>
              <a:rPr lang="en-US" dirty="0"/>
              <a:t>300+ allegations/</a:t>
            </a:r>
            <a:r>
              <a:rPr lang="en-US" dirty="0" err="1"/>
              <a:t>yr</a:t>
            </a:r>
            <a:endParaRPr lang="en-US" dirty="0"/>
          </a:p>
          <a:p>
            <a:pPr marL="342900" indent="-342900">
              <a:buFont typeface="+mj-lt"/>
              <a:buAutoNum type="arabicPeriod"/>
            </a:pPr>
            <a:r>
              <a:rPr lang="en-US" dirty="0"/>
              <a:t>Investigations publicly available</a:t>
            </a:r>
          </a:p>
        </p:txBody>
      </p:sp>
      <p:pic>
        <p:nvPicPr>
          <p:cNvPr id="8" name="Picture 7">
            <a:extLst>
              <a:ext uri="{FF2B5EF4-FFF2-40B4-BE49-F238E27FC236}">
                <a16:creationId xmlns:a16="http://schemas.microsoft.com/office/drawing/2014/main" id="{AAB07E9A-B93B-42F3-B7CC-BAFCFBA7614B}"/>
              </a:ext>
            </a:extLst>
          </p:cNvPr>
          <p:cNvPicPr>
            <a:picLocks noChangeAspect="1"/>
          </p:cNvPicPr>
          <p:nvPr/>
        </p:nvPicPr>
        <p:blipFill>
          <a:blip r:embed="rId4"/>
          <a:stretch>
            <a:fillRect/>
          </a:stretch>
        </p:blipFill>
        <p:spPr>
          <a:xfrm>
            <a:off x="523875" y="2334387"/>
            <a:ext cx="3671888" cy="2447925"/>
          </a:xfrm>
          <a:prstGeom prst="rect">
            <a:avLst/>
          </a:prstGeom>
          <a:solidFill>
            <a:srgbClr val="FFFFFF">
              <a:shade val="85000"/>
            </a:srgbClr>
          </a:solidFill>
          <a:ln w="190500" cap="rnd">
            <a:solidFill>
              <a:srgbClr val="FF006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55924608-BD62-43BB-8843-30FB49D4F056}"/>
              </a:ext>
            </a:extLst>
          </p:cNvPr>
          <p:cNvSpPr txBox="1"/>
          <p:nvPr/>
        </p:nvSpPr>
        <p:spPr>
          <a:xfrm>
            <a:off x="523875" y="4935129"/>
            <a:ext cx="3671888" cy="1200329"/>
          </a:xfrm>
          <a:prstGeom prst="rect">
            <a:avLst/>
          </a:prstGeom>
          <a:noFill/>
        </p:spPr>
        <p:txBody>
          <a:bodyPr wrap="square" rtlCol="0">
            <a:spAutoFit/>
          </a:bodyPr>
          <a:lstStyle/>
          <a:p>
            <a:r>
              <a:rPr lang="en-US" dirty="0"/>
              <a:t>City of Austin</a:t>
            </a:r>
          </a:p>
          <a:p>
            <a:pPr marL="342900" indent="-342900">
              <a:buFont typeface="+mj-lt"/>
              <a:buAutoNum type="arabicPeriod"/>
            </a:pPr>
            <a:r>
              <a:rPr lang="en-US" dirty="0"/>
              <a:t>15K employees</a:t>
            </a:r>
          </a:p>
          <a:p>
            <a:pPr marL="342900" indent="-342900">
              <a:buFont typeface="+mj-lt"/>
              <a:buAutoNum type="arabicPeriod"/>
            </a:pPr>
            <a:r>
              <a:rPr lang="en-US" dirty="0"/>
              <a:t>1700 credit cards</a:t>
            </a:r>
          </a:p>
          <a:p>
            <a:pPr marL="342900" indent="-342900">
              <a:buFont typeface="+mj-lt"/>
              <a:buAutoNum type="arabicPeriod"/>
            </a:pPr>
            <a:r>
              <a:rPr lang="en-US" dirty="0"/>
              <a:t>APL -$50.4M budget</a:t>
            </a:r>
          </a:p>
        </p:txBody>
      </p:sp>
      <p:sp>
        <p:nvSpPr>
          <p:cNvPr id="14" name="TextBox 13">
            <a:extLst>
              <a:ext uri="{FF2B5EF4-FFF2-40B4-BE49-F238E27FC236}">
                <a16:creationId xmlns:a16="http://schemas.microsoft.com/office/drawing/2014/main" id="{F4D10846-908B-4DC6-9BCA-7C9478C52171}"/>
              </a:ext>
            </a:extLst>
          </p:cNvPr>
          <p:cNvSpPr txBox="1"/>
          <p:nvPr/>
        </p:nvSpPr>
        <p:spPr>
          <a:xfrm>
            <a:off x="6332331" y="3790087"/>
            <a:ext cx="3327816" cy="1631216"/>
          </a:xfrm>
          <a:prstGeom prst="rect">
            <a:avLst/>
          </a:prstGeom>
          <a:noFill/>
        </p:spPr>
        <p:txBody>
          <a:bodyPr wrap="square" rtlCol="0">
            <a:spAutoFit/>
          </a:bodyPr>
          <a:lstStyle/>
          <a:p>
            <a:r>
              <a:rPr lang="en-US" sz="2000" dirty="0"/>
              <a:t>APL Printer Needs</a:t>
            </a:r>
          </a:p>
          <a:p>
            <a:pPr marL="457200" indent="-457200">
              <a:buAutoNum type="arabicPeriod"/>
            </a:pPr>
            <a:r>
              <a:rPr lang="en-US" sz="2000" dirty="0"/>
              <a:t>Xerox - public facing</a:t>
            </a:r>
          </a:p>
          <a:p>
            <a:pPr marL="457200" indent="-457200">
              <a:buAutoNum type="arabicPeriod"/>
            </a:pPr>
            <a:r>
              <a:rPr lang="en-US" sz="2000" dirty="0"/>
              <a:t>HP – staff facing</a:t>
            </a:r>
          </a:p>
          <a:p>
            <a:pPr marL="457200" indent="-457200">
              <a:buAutoNum type="arabicPeriod"/>
            </a:pPr>
            <a:endParaRPr lang="en-US" sz="2000" dirty="0"/>
          </a:p>
          <a:p>
            <a:endParaRPr lang="en-US" sz="2000" dirty="0"/>
          </a:p>
        </p:txBody>
      </p:sp>
      <p:pic>
        <p:nvPicPr>
          <p:cNvPr id="4" name="Graphic 3" descr="Photocopier">
            <a:extLst>
              <a:ext uri="{FF2B5EF4-FFF2-40B4-BE49-F238E27FC236}">
                <a16:creationId xmlns:a16="http://schemas.microsoft.com/office/drawing/2014/main" id="{68C3CAD2-19B9-4380-ADC1-F6E842641C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60147" y="3295650"/>
            <a:ext cx="1808137" cy="1808137"/>
          </a:xfrm>
          <a:prstGeom prst="rect">
            <a:avLst/>
          </a:prstGeom>
        </p:spPr>
      </p:pic>
      <p:pic>
        <p:nvPicPr>
          <p:cNvPr id="12" name="Graphic 11" descr="Robber">
            <a:extLst>
              <a:ext uri="{FF2B5EF4-FFF2-40B4-BE49-F238E27FC236}">
                <a16:creationId xmlns:a16="http://schemas.microsoft.com/office/drawing/2014/main" id="{4E1D3DBF-5AD3-40D6-B992-2F5734770F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8710" y="4971514"/>
            <a:ext cx="1413059" cy="1413059"/>
          </a:xfrm>
          <a:prstGeom prst="rect">
            <a:avLst/>
          </a:prstGeom>
        </p:spPr>
      </p:pic>
      <p:sp>
        <p:nvSpPr>
          <p:cNvPr id="15" name="TextBox 14">
            <a:extLst>
              <a:ext uri="{FF2B5EF4-FFF2-40B4-BE49-F238E27FC236}">
                <a16:creationId xmlns:a16="http://schemas.microsoft.com/office/drawing/2014/main" id="{3E01E759-A339-4AF6-A809-695710C0FDC8}"/>
              </a:ext>
            </a:extLst>
          </p:cNvPr>
          <p:cNvSpPr txBox="1"/>
          <p:nvPr/>
        </p:nvSpPr>
        <p:spPr>
          <a:xfrm>
            <a:off x="6513308" y="5262544"/>
            <a:ext cx="2464164" cy="830997"/>
          </a:xfrm>
          <a:prstGeom prst="rect">
            <a:avLst/>
          </a:prstGeom>
          <a:noFill/>
        </p:spPr>
        <p:txBody>
          <a:bodyPr wrap="square" rtlCol="0">
            <a:spAutoFit/>
          </a:bodyPr>
          <a:lstStyle/>
          <a:p>
            <a:r>
              <a:rPr lang="en-US" sz="2400" dirty="0"/>
              <a:t>Allegation:</a:t>
            </a:r>
          </a:p>
          <a:p>
            <a:r>
              <a:rPr lang="en-US" sz="2400" dirty="0"/>
              <a:t>March 2019</a:t>
            </a:r>
          </a:p>
        </p:txBody>
      </p:sp>
    </p:spTree>
    <p:extLst>
      <p:ext uri="{BB962C8B-B14F-4D97-AF65-F5344CB8AC3E}">
        <p14:creationId xmlns:p14="http://schemas.microsoft.com/office/powerpoint/2010/main" val="176107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E0ED-FC7A-4548-B1FC-E638C49C10C2}"/>
              </a:ext>
            </a:extLst>
          </p:cNvPr>
          <p:cNvSpPr>
            <a:spLocks noGrp="1"/>
          </p:cNvSpPr>
          <p:nvPr>
            <p:ph type="title"/>
          </p:nvPr>
        </p:nvSpPr>
        <p:spPr/>
        <p:txBody>
          <a:bodyPr/>
          <a:lstStyle/>
          <a:p>
            <a:r>
              <a:rPr lang="en-US" dirty="0"/>
              <a:t>Why this matters – impact &amp; applicability</a:t>
            </a:r>
          </a:p>
        </p:txBody>
      </p:sp>
      <p:pic>
        <p:nvPicPr>
          <p:cNvPr id="5" name="Picture 4" descr="A picture containing text&#10;&#10;Description automatically generated">
            <a:extLst>
              <a:ext uri="{FF2B5EF4-FFF2-40B4-BE49-F238E27FC236}">
                <a16:creationId xmlns:a16="http://schemas.microsoft.com/office/drawing/2014/main" id="{72C4E96A-2B29-49EC-976A-DEB06E48E6A1}"/>
              </a:ext>
            </a:extLst>
          </p:cNvPr>
          <p:cNvPicPr>
            <a:picLocks noChangeAspect="1"/>
          </p:cNvPicPr>
          <p:nvPr/>
        </p:nvPicPr>
        <p:blipFill>
          <a:blip r:embed="rId3"/>
          <a:stretch>
            <a:fillRect/>
          </a:stretch>
        </p:blipFill>
        <p:spPr>
          <a:xfrm>
            <a:off x="650697" y="1664413"/>
            <a:ext cx="2958957" cy="2219218"/>
          </a:xfrm>
          <a:prstGeom prst="rect">
            <a:avLst/>
          </a:prstGeom>
        </p:spPr>
      </p:pic>
      <p:sp>
        <p:nvSpPr>
          <p:cNvPr id="6" name="Rectangle 5">
            <a:extLst>
              <a:ext uri="{FF2B5EF4-FFF2-40B4-BE49-F238E27FC236}">
                <a16:creationId xmlns:a16="http://schemas.microsoft.com/office/drawing/2014/main" id="{5D4B6B3D-A3C5-4C6B-B1E8-7FEA22992171}"/>
              </a:ext>
            </a:extLst>
          </p:cNvPr>
          <p:cNvSpPr/>
          <p:nvPr/>
        </p:nvSpPr>
        <p:spPr>
          <a:xfrm>
            <a:off x="3609655" y="1649003"/>
            <a:ext cx="4618572" cy="923330"/>
          </a:xfrm>
          <a:prstGeom prst="rect">
            <a:avLst/>
          </a:prstGeom>
          <a:noFill/>
        </p:spPr>
        <p:txBody>
          <a:bodyPr wrap="none" lIns="91440" tIns="45720" rIns="91440" bIns="45720">
            <a:spAutoFit/>
          </a:bodyPr>
          <a:lstStyle/>
          <a:p>
            <a:pPr algn="ctr"/>
            <a:r>
              <a:rPr lang="en-US" sz="5400" b="1" dirty="0">
                <a:ln w="10160">
                  <a:solidFill>
                    <a:srgbClr val="FF0066"/>
                  </a:solidFill>
                  <a:prstDash val="solid"/>
                </a:ln>
                <a:solidFill>
                  <a:srgbClr val="4292E2"/>
                </a:solidFill>
                <a:effectLst>
                  <a:outerShdw blurRad="38100" dist="22860" dir="5400000" algn="tl" rotWithShape="0">
                    <a:srgbClr val="000000">
                      <a:alpha val="30000"/>
                    </a:srgbClr>
                  </a:outerShdw>
                </a:effectLst>
              </a:rPr>
              <a:t>$1.3+ million</a:t>
            </a:r>
          </a:p>
        </p:txBody>
      </p:sp>
      <p:sp>
        <p:nvSpPr>
          <p:cNvPr id="7" name="Rectangle 6">
            <a:extLst>
              <a:ext uri="{FF2B5EF4-FFF2-40B4-BE49-F238E27FC236}">
                <a16:creationId xmlns:a16="http://schemas.microsoft.com/office/drawing/2014/main" id="{6E271547-87FB-498D-81B3-F83C45037988}"/>
              </a:ext>
            </a:extLst>
          </p:cNvPr>
          <p:cNvSpPr/>
          <p:nvPr/>
        </p:nvSpPr>
        <p:spPr>
          <a:xfrm>
            <a:off x="3609654" y="2390124"/>
            <a:ext cx="3921266" cy="923330"/>
          </a:xfrm>
          <a:prstGeom prst="rect">
            <a:avLst/>
          </a:prstGeom>
          <a:noFill/>
        </p:spPr>
        <p:txBody>
          <a:bodyPr wrap="none" lIns="91440" tIns="45720" rIns="91440" bIns="45720">
            <a:spAutoFit/>
          </a:bodyPr>
          <a:lstStyle/>
          <a:p>
            <a:pPr algn="ctr"/>
            <a:r>
              <a:rPr lang="en-US" sz="5400" b="1" cap="none" spc="0" dirty="0">
                <a:ln w="22225">
                  <a:solidFill>
                    <a:srgbClr val="FF0066"/>
                  </a:solidFill>
                  <a:prstDash val="solid"/>
                </a:ln>
                <a:solidFill>
                  <a:srgbClr val="4292E2"/>
                </a:solidFill>
                <a:effectLst/>
              </a:rPr>
              <a:t>1 bad actor</a:t>
            </a:r>
          </a:p>
        </p:txBody>
      </p:sp>
      <p:sp>
        <p:nvSpPr>
          <p:cNvPr id="8" name="Rectangle 7">
            <a:extLst>
              <a:ext uri="{FF2B5EF4-FFF2-40B4-BE49-F238E27FC236}">
                <a16:creationId xmlns:a16="http://schemas.microsoft.com/office/drawing/2014/main" id="{1B7FD31F-633C-4CD1-9427-D5870BEF72CA}"/>
              </a:ext>
            </a:extLst>
          </p:cNvPr>
          <p:cNvSpPr/>
          <p:nvPr/>
        </p:nvSpPr>
        <p:spPr>
          <a:xfrm>
            <a:off x="650697" y="4259561"/>
            <a:ext cx="3443805" cy="1754326"/>
          </a:xfrm>
          <a:prstGeom prst="rect">
            <a:avLst/>
          </a:prstGeom>
          <a:noFill/>
        </p:spPr>
        <p:txBody>
          <a:bodyPr wrap="square" lIns="91440" tIns="45720" rIns="91440" bIns="45720">
            <a:spAutoFit/>
          </a:bodyPr>
          <a:lstStyle/>
          <a:p>
            <a:pPr algn="ctr"/>
            <a:r>
              <a:rPr lang="en-US" sz="5400" b="1" dirty="0">
                <a:ln w="22225">
                  <a:solidFill>
                    <a:srgbClr val="FF0066"/>
                  </a:solidFill>
                  <a:prstDash val="solid"/>
                </a:ln>
                <a:solidFill>
                  <a:srgbClr val="4292E2"/>
                </a:solidFill>
              </a:rPr>
              <a:t>Austin is not alone</a:t>
            </a:r>
            <a:endParaRPr lang="en-US" sz="5400" b="1" cap="none" spc="0" dirty="0">
              <a:ln w="22225">
                <a:solidFill>
                  <a:srgbClr val="FF0066"/>
                </a:solidFill>
                <a:prstDash val="solid"/>
              </a:ln>
              <a:solidFill>
                <a:srgbClr val="4292E2"/>
              </a:solidFill>
              <a:effectLst/>
            </a:endParaRPr>
          </a:p>
        </p:txBody>
      </p:sp>
      <p:pic>
        <p:nvPicPr>
          <p:cNvPr id="18" name="Picture 17" descr="Graphical user interface, text, application, email&#10;&#10;Description automatically generated">
            <a:extLst>
              <a:ext uri="{FF2B5EF4-FFF2-40B4-BE49-F238E27FC236}">
                <a16:creationId xmlns:a16="http://schemas.microsoft.com/office/drawing/2014/main" id="{02D03801-C4FD-4A2E-9C2A-E2FAB7633B5A}"/>
              </a:ext>
            </a:extLst>
          </p:cNvPr>
          <p:cNvPicPr>
            <a:picLocks noChangeAspect="1"/>
          </p:cNvPicPr>
          <p:nvPr/>
        </p:nvPicPr>
        <p:blipFill rotWithShape="1">
          <a:blip r:embed="rId4"/>
          <a:srcRect l="7413" t="28372" r="28314" b="33829"/>
          <a:stretch/>
        </p:blipFill>
        <p:spPr>
          <a:xfrm>
            <a:off x="3867097" y="3823867"/>
            <a:ext cx="7836196" cy="2472746"/>
          </a:xfrm>
          <a:prstGeom prst="rect">
            <a:avLst/>
          </a:prstGeom>
          <a:solidFill>
            <a:srgbClr val="FFFFFF">
              <a:shade val="85000"/>
            </a:srgbClr>
          </a:solidFill>
          <a:ln w="1905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Text&#10;&#10;Description automatically generated">
            <a:extLst>
              <a:ext uri="{FF2B5EF4-FFF2-40B4-BE49-F238E27FC236}">
                <a16:creationId xmlns:a16="http://schemas.microsoft.com/office/drawing/2014/main" id="{0AFA95A7-2946-4D3A-825F-F3FC51F895DD}"/>
              </a:ext>
            </a:extLst>
          </p:cNvPr>
          <p:cNvPicPr>
            <a:picLocks noChangeAspect="1"/>
          </p:cNvPicPr>
          <p:nvPr/>
        </p:nvPicPr>
        <p:blipFill rotWithShape="1">
          <a:blip r:embed="rId5"/>
          <a:srcRect l="7151" t="30656" r="31192" b="25701"/>
          <a:stretch/>
        </p:blipFill>
        <p:spPr>
          <a:xfrm>
            <a:off x="4094502" y="2044513"/>
            <a:ext cx="7517219" cy="2854961"/>
          </a:xfrm>
          <a:prstGeom prst="rect">
            <a:avLst/>
          </a:prstGeom>
          <a:solidFill>
            <a:srgbClr val="FFFFFF">
              <a:shade val="85000"/>
            </a:srgbClr>
          </a:solidFill>
          <a:ln w="190500" cap="rnd">
            <a:solidFill>
              <a:srgbClr val="4292E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Graphical user interface, text&#10;&#10;Description automatically generated">
            <a:extLst>
              <a:ext uri="{FF2B5EF4-FFF2-40B4-BE49-F238E27FC236}">
                <a16:creationId xmlns:a16="http://schemas.microsoft.com/office/drawing/2014/main" id="{B7BA7284-AAE0-470B-9AD4-51EDCC28EEEF}"/>
              </a:ext>
            </a:extLst>
          </p:cNvPr>
          <p:cNvPicPr>
            <a:picLocks noChangeAspect="1"/>
          </p:cNvPicPr>
          <p:nvPr/>
        </p:nvPicPr>
        <p:blipFill rotWithShape="1">
          <a:blip r:embed="rId6"/>
          <a:srcRect l="7761" t="28772" r="25174" b="24726"/>
          <a:stretch/>
        </p:blipFill>
        <p:spPr>
          <a:xfrm>
            <a:off x="393254" y="1130739"/>
            <a:ext cx="8176437" cy="3042023"/>
          </a:xfrm>
          <a:prstGeom prst="rect">
            <a:avLst/>
          </a:prstGeom>
          <a:solidFill>
            <a:srgbClr val="FFFFFF">
              <a:shade val="85000"/>
            </a:srgbClr>
          </a:solidFill>
          <a:ln w="190500" cap="rnd">
            <a:solidFill>
              <a:srgbClr val="FF006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Graphical user interface, application&#10;&#10;Description automatically generated">
            <a:extLst>
              <a:ext uri="{FF2B5EF4-FFF2-40B4-BE49-F238E27FC236}">
                <a16:creationId xmlns:a16="http://schemas.microsoft.com/office/drawing/2014/main" id="{7619A058-1B7B-4FB4-B960-88C9C9FCC610}"/>
              </a:ext>
            </a:extLst>
          </p:cNvPr>
          <p:cNvPicPr>
            <a:picLocks noChangeAspect="1"/>
          </p:cNvPicPr>
          <p:nvPr/>
        </p:nvPicPr>
        <p:blipFill rotWithShape="1">
          <a:blip r:embed="rId7"/>
          <a:srcRect l="6606" t="21971" r="44438" b="29538"/>
          <a:stretch/>
        </p:blipFill>
        <p:spPr>
          <a:xfrm>
            <a:off x="3939813" y="561387"/>
            <a:ext cx="7836196" cy="4354275"/>
          </a:xfrm>
          <a:prstGeom prst="rect">
            <a:avLst/>
          </a:prstGeom>
          <a:solidFill>
            <a:srgbClr val="FFFFFF">
              <a:shade val="85000"/>
            </a:srgbClr>
          </a:solidFill>
          <a:ln w="190500" cap="rnd">
            <a:solidFill>
              <a:srgbClr val="FFFF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819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58EA-14E7-4BA5-934C-679D71E2DEA8}"/>
              </a:ext>
            </a:extLst>
          </p:cNvPr>
          <p:cNvSpPr>
            <a:spLocks noGrp="1"/>
          </p:cNvSpPr>
          <p:nvPr>
            <p:ph type="title"/>
          </p:nvPr>
        </p:nvSpPr>
        <p:spPr>
          <a:xfrm>
            <a:off x="1066800" y="642594"/>
            <a:ext cx="10058400" cy="1371600"/>
          </a:xfrm>
        </p:spPr>
        <p:txBody>
          <a:bodyPr>
            <a:normAutofit/>
          </a:bodyPr>
          <a:lstStyle/>
          <a:p>
            <a:pPr algn="ctr"/>
            <a:r>
              <a:rPr lang="en-US" dirty="0"/>
              <a:t>Anonymous Allegation</a:t>
            </a:r>
            <a:endParaRPr lang="en-US"/>
          </a:p>
        </p:txBody>
      </p:sp>
      <p:graphicFrame>
        <p:nvGraphicFramePr>
          <p:cNvPr id="5" name="Content Placeholder 2">
            <a:extLst>
              <a:ext uri="{FF2B5EF4-FFF2-40B4-BE49-F238E27FC236}">
                <a16:creationId xmlns:a16="http://schemas.microsoft.com/office/drawing/2014/main" id="{41DCC69C-29B5-426F-960E-194C9AF4C793}"/>
              </a:ext>
            </a:extLst>
          </p:cNvPr>
          <p:cNvGraphicFramePr>
            <a:graphicFrameLocks noGrp="1"/>
          </p:cNvGraphicFramePr>
          <p:nvPr>
            <p:ph idx="1"/>
            <p:extLst>
              <p:ext uri="{D42A27DB-BD31-4B8C-83A1-F6EECF244321}">
                <p14:modId xmlns:p14="http://schemas.microsoft.com/office/powerpoint/2010/main" val="102889528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29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313F-1FD4-470A-99B6-FC591046A69D}"/>
              </a:ext>
            </a:extLst>
          </p:cNvPr>
          <p:cNvSpPr>
            <a:spLocks noGrp="1"/>
          </p:cNvSpPr>
          <p:nvPr>
            <p:ph type="title"/>
          </p:nvPr>
        </p:nvSpPr>
        <p:spPr>
          <a:xfrm>
            <a:off x="1066800" y="642594"/>
            <a:ext cx="10058400" cy="1371600"/>
          </a:xfrm>
        </p:spPr>
        <p:txBody>
          <a:bodyPr>
            <a:normAutofit/>
          </a:bodyPr>
          <a:lstStyle/>
          <a:p>
            <a:pPr algn="ctr"/>
            <a:r>
              <a:rPr lang="en-US" sz="4400" b="1" dirty="0"/>
              <a:t>Initial Background Work</a:t>
            </a:r>
          </a:p>
        </p:txBody>
      </p:sp>
      <p:graphicFrame>
        <p:nvGraphicFramePr>
          <p:cNvPr id="18" name="Content Placeholder 2">
            <a:extLst>
              <a:ext uri="{FF2B5EF4-FFF2-40B4-BE49-F238E27FC236}">
                <a16:creationId xmlns:a16="http://schemas.microsoft.com/office/drawing/2014/main" id="{B404DE2D-E4EE-47B0-9179-CC23A92EC868}"/>
              </a:ext>
            </a:extLst>
          </p:cNvPr>
          <p:cNvGraphicFramePr>
            <a:graphicFrameLocks noGrp="1"/>
          </p:cNvGraphicFramePr>
          <p:nvPr>
            <p:ph idx="1"/>
            <p:extLst>
              <p:ext uri="{D42A27DB-BD31-4B8C-83A1-F6EECF244321}">
                <p14:modId xmlns:p14="http://schemas.microsoft.com/office/powerpoint/2010/main" val="341438183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07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A082-1CA4-42C6-B4F8-B25D6C2547EB}"/>
              </a:ext>
            </a:extLst>
          </p:cNvPr>
          <p:cNvSpPr>
            <a:spLocks noGrp="1"/>
          </p:cNvSpPr>
          <p:nvPr>
            <p:ph type="title"/>
          </p:nvPr>
        </p:nvSpPr>
        <p:spPr/>
        <p:txBody>
          <a:bodyPr>
            <a:normAutofit/>
          </a:bodyPr>
          <a:lstStyle/>
          <a:p>
            <a:pPr algn="ctr"/>
            <a:r>
              <a:rPr lang="en-US" sz="4400" b="1" dirty="0"/>
              <a:t>Main investigation</a:t>
            </a:r>
          </a:p>
        </p:txBody>
      </p:sp>
      <p:graphicFrame>
        <p:nvGraphicFramePr>
          <p:cNvPr id="5" name="Content Placeholder 2">
            <a:extLst>
              <a:ext uri="{FF2B5EF4-FFF2-40B4-BE49-F238E27FC236}">
                <a16:creationId xmlns:a16="http://schemas.microsoft.com/office/drawing/2014/main" id="{11E2F07F-24A0-4A97-BF9A-B9A5F7D51F12}"/>
              </a:ext>
            </a:extLst>
          </p:cNvPr>
          <p:cNvGraphicFramePr>
            <a:graphicFrameLocks noGrp="1"/>
          </p:cNvGraphicFramePr>
          <p:nvPr>
            <p:ph idx="1"/>
            <p:extLst>
              <p:ext uri="{D42A27DB-BD31-4B8C-83A1-F6EECF244321}">
                <p14:modId xmlns:p14="http://schemas.microsoft.com/office/powerpoint/2010/main" val="247701444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403447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6C88-2043-4CD2-A27E-B4CB8691A75F}"/>
              </a:ext>
            </a:extLst>
          </p:cNvPr>
          <p:cNvSpPr>
            <a:spLocks noGrp="1"/>
          </p:cNvSpPr>
          <p:nvPr>
            <p:ph type="title"/>
          </p:nvPr>
        </p:nvSpPr>
        <p:spPr/>
        <p:txBody>
          <a:bodyPr/>
          <a:lstStyle/>
          <a:p>
            <a:pPr algn="ctr"/>
            <a:r>
              <a:rPr lang="en-US" b="1" dirty="0"/>
              <a:t>Purchase Approvals</a:t>
            </a:r>
          </a:p>
        </p:txBody>
      </p:sp>
      <p:graphicFrame>
        <p:nvGraphicFramePr>
          <p:cNvPr id="4" name="Content Placeholder 3">
            <a:extLst>
              <a:ext uri="{FF2B5EF4-FFF2-40B4-BE49-F238E27FC236}">
                <a16:creationId xmlns:a16="http://schemas.microsoft.com/office/drawing/2014/main" id="{EE02DF07-7127-4569-8F2A-C0EC93E263A0}"/>
              </a:ext>
            </a:extLst>
          </p:cNvPr>
          <p:cNvGraphicFramePr>
            <a:graphicFrameLocks noGrp="1"/>
          </p:cNvGraphicFramePr>
          <p:nvPr>
            <p:ph idx="1"/>
            <p:extLst>
              <p:ext uri="{D42A27DB-BD31-4B8C-83A1-F6EECF244321}">
                <p14:modId xmlns:p14="http://schemas.microsoft.com/office/powerpoint/2010/main" val="3921464484"/>
              </p:ext>
            </p:extLst>
          </p:nvPr>
        </p:nvGraphicFramePr>
        <p:xfrm>
          <a:off x="1066800" y="1639799"/>
          <a:ext cx="10058400" cy="3849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921276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3.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1131</TotalTime>
  <Words>1651</Words>
  <Application>Microsoft Office PowerPoint</Application>
  <PresentationFormat>Widescreen</PresentationFormat>
  <Paragraphs>234</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Garamond</vt:lpstr>
      <vt:lpstr>Sagona Book</vt:lpstr>
      <vt:lpstr>Sagona ExtraLight</vt:lpstr>
      <vt:lpstr>SavonVTI</vt:lpstr>
      <vt:lpstr>A Case Study: Disappearing Printer INk</vt:lpstr>
      <vt:lpstr>The Story of Fraud and Waste at the Austin Public Library </vt:lpstr>
      <vt:lpstr>PowerPoint Presentation</vt:lpstr>
      <vt:lpstr>Background</vt:lpstr>
      <vt:lpstr>Why this matters – impact &amp; applicability</vt:lpstr>
      <vt:lpstr>Anonymous Allegation</vt:lpstr>
      <vt:lpstr>Initial Background Work</vt:lpstr>
      <vt:lpstr>Main investigation</vt:lpstr>
      <vt:lpstr>Purchase Approvals</vt:lpstr>
      <vt:lpstr>Financials</vt:lpstr>
      <vt:lpstr>PowerPoint Presentation</vt:lpstr>
      <vt:lpstr>Forensics</vt:lpstr>
      <vt:lpstr>Badge and Camera Data</vt:lpstr>
      <vt:lpstr>Open Sources</vt:lpstr>
      <vt:lpstr>But wait there’s more…fraud</vt:lpstr>
      <vt:lpstr>What does it all mean</vt:lpstr>
      <vt:lpstr>Waste</vt:lpstr>
      <vt:lpstr>Waste</vt:lpstr>
      <vt:lpstr>Reporting</vt:lpstr>
      <vt:lpstr>Testing: Is my ink disappearing?</vt:lpstr>
      <vt:lpstr>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Study: Disappearing Printer INk</dc:title>
  <dc:creator>Yamma, Michael</dc:creator>
  <cp:lastModifiedBy>Yamma, Michael</cp:lastModifiedBy>
  <cp:revision>51</cp:revision>
  <dcterms:created xsi:type="dcterms:W3CDTF">2021-01-20T17:08:56Z</dcterms:created>
  <dcterms:modified xsi:type="dcterms:W3CDTF">2021-06-11T19:06:05Z</dcterms:modified>
</cp:coreProperties>
</file>