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7"/>
  </p:notesMasterIdLst>
  <p:sldIdLst>
    <p:sldId id="256" r:id="rId3"/>
    <p:sldId id="259" r:id="rId4"/>
    <p:sldId id="306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298" r:id="rId14"/>
    <p:sldId id="304" r:id="rId15"/>
    <p:sldId id="303" r:id="rId16"/>
    <p:sldId id="302" r:id="rId17"/>
    <p:sldId id="313" r:id="rId18"/>
    <p:sldId id="337" r:id="rId19"/>
    <p:sldId id="318" r:id="rId20"/>
    <p:sldId id="323" r:id="rId21"/>
    <p:sldId id="264" r:id="rId22"/>
    <p:sldId id="288" r:id="rId23"/>
    <p:sldId id="289" r:id="rId24"/>
    <p:sldId id="291" r:id="rId25"/>
    <p:sldId id="328" r:id="rId26"/>
    <p:sldId id="292" r:id="rId27"/>
    <p:sldId id="293" r:id="rId28"/>
    <p:sldId id="296" r:id="rId29"/>
    <p:sldId id="297" r:id="rId30"/>
    <p:sldId id="338" r:id="rId31"/>
    <p:sldId id="326" r:id="rId32"/>
    <p:sldId id="315" r:id="rId33"/>
    <p:sldId id="316" r:id="rId34"/>
    <p:sldId id="317" r:id="rId35"/>
    <p:sldId id="27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Breland" initials="CAB" lastIdx="0" clrIdx="0">
    <p:extLst>
      <p:ext uri="{19B8F6BF-5375-455C-9EA6-DF929625EA0E}">
        <p15:presenceInfo xmlns:p15="http://schemas.microsoft.com/office/powerpoint/2012/main" userId="C.Bre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87E"/>
    <a:srgbClr val="466563"/>
    <a:srgbClr val="205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3430" autoAdjust="0"/>
  </p:normalViewPr>
  <p:slideViewPr>
    <p:cSldViewPr snapToGrid="0">
      <p:cViewPr varScale="1">
        <p:scale>
          <a:sx n="56" d="100"/>
          <a:sy n="56" d="100"/>
        </p:scale>
        <p:origin x="25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6F35-94C2-4382-8532-E58A5774727A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724C-0EFB-48DA-84A5-4B9CACCF44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3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7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5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0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4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6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34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2EF8B-54D2-4B1A-8458-4B0704013F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89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2EF8B-54D2-4B1A-8458-4B0704013F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1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25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89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93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22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87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43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86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14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89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78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70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724C-0EFB-48DA-84A5-4B9CACCF44F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45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02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05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54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8E87BE48-B885-4901-8B17-3EA28623180D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34</a:t>
            </a:fld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696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9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12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43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7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B724C-0EFB-48DA-84A5-4B9CACCF4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50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2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2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01099" cy="11887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>
            <a:lvl1pPr>
              <a:spcBef>
                <a:spcPts val="600"/>
              </a:spcBef>
              <a:defRPr sz="3600"/>
            </a:lvl1pPr>
            <a:lvl2pPr marL="573088" indent="-341313">
              <a:spcBef>
                <a:spcPts val="600"/>
              </a:spcBef>
              <a:defRPr sz="3200"/>
            </a:lvl2pPr>
            <a:lvl3pPr marL="914400" indent="-341313">
              <a:spcBef>
                <a:spcPts val="600"/>
              </a:spcBef>
              <a:defRPr sz="2800"/>
            </a:lvl3pPr>
            <a:lvl4pPr marL="1255713" indent="-341313">
              <a:spcBef>
                <a:spcPts val="600"/>
              </a:spcBef>
              <a:defRPr sz="2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3"/>
          </a:xfrm>
        </p:spPr>
        <p:txBody>
          <a:bodyPr/>
          <a:lstStyle>
            <a:lvl1pPr>
              <a:spcBef>
                <a:spcPts val="600"/>
              </a:spcBef>
              <a:defRPr sz="3600"/>
            </a:lvl1pPr>
            <a:lvl2pPr marL="573088" indent="-341313">
              <a:spcBef>
                <a:spcPts val="600"/>
              </a:spcBef>
              <a:defRPr sz="3200"/>
            </a:lvl2pPr>
            <a:lvl3pPr marL="914400" indent="-341313">
              <a:spcBef>
                <a:spcPts val="600"/>
              </a:spcBef>
              <a:defRPr sz="2800"/>
            </a:lvl3pPr>
            <a:lvl4pPr marL="1255713" indent="-341313">
              <a:spcBef>
                <a:spcPts val="600"/>
              </a:spcBef>
              <a:defRPr sz="2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E14572E-0261-4756-9089-89498C5719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1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0C4-1294-4336-96B2-3D9B6D1763DB}" type="datetimeFigureOut">
              <a:rPr lang="en-US" smtClean="0">
                <a:solidFill>
                  <a:prstClr val="black"/>
                </a:solidFill>
              </a:rPr>
              <a:pPr/>
              <a:t>6/22/2021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6B6E378-F569-4707-B777-33FC1A6F90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4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947351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Commonwealth of Virginia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3094"/>
            <a:ext cx="9144000" cy="2638359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6E0E-20AB-433A-A3A3-ABD43EBC36BA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D9-1D39-4FC2-870F-9F0792E879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18387E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18387E"/>
                </a:solidFill>
                <a:effectLst/>
                <a:uLnTx/>
                <a:uFillTx/>
                <a:latin typeface="Trebuchet MS" panose="020B0603020202020204" pitchFamily="34" charset="0"/>
                <a:ea typeface="Batang" pitchFamily="18" charset="-127"/>
                <a:cs typeface="Times New Roman" panose="02020603050405020304" pitchFamily="18" charset="0"/>
              </a:rPr>
              <a:t>Office of the State Inspector General</a:t>
            </a:r>
            <a:endParaRPr kumimoji="0" lang="en-US" sz="3600" b="1" i="0" u="none" strike="noStrike" kern="1200" cap="small" spc="400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8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9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9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1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076C-4ED2-4C06-93EA-08B31435E9E7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2405-5C20-4BF2-A2CE-1BF03182A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Logos\OSIG_Blue_Logo_ES.png"/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45" y="279296"/>
            <a:ext cx="691191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2700"/>
            <a:ext cx="12201099" cy="1187545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8387E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6E14572E-0261-4756-9089-89498C5719D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4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i="1" kern="1200" cap="sm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4000" b="1" i="0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3600" b="1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spcBef>
          <a:spcPts val="600"/>
        </a:spcBef>
        <a:buFont typeface="Courier New" panose="02070309020205020404" pitchFamily="49" charset="0"/>
        <a:buChar char="o"/>
        <a:defRPr sz="3200" b="1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9263" indent="-347663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800" b="1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mille.breland@osig.virginia.gov" TargetMode="External"/><Relationship Id="rId4" Type="http://schemas.openxmlformats.org/officeDocument/2006/relationships/hyperlink" Target="mailto:mike.taylor@osig.Virgini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18387E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spcBef>
                <a:spcPct val="0"/>
              </a:spcBef>
              <a:defRPr/>
            </a:pPr>
            <a:r>
              <a:rPr lang="en-US" sz="3600" b="1" cap="small" dirty="0">
                <a:solidFill>
                  <a:srgbClr val="18387E"/>
                </a:solidFill>
                <a:latin typeface="Trebuchet MS" panose="020B0603020202020204" pitchFamily="34" charset="0"/>
                <a:ea typeface="Batang" pitchFamily="18" charset="-127"/>
                <a:cs typeface="Times New Roman" panose="02020603050405020304" pitchFamily="18" charset="0"/>
              </a:rPr>
              <a:t>Office of the State Inspector General</a:t>
            </a:r>
            <a:endParaRPr lang="en-US" sz="3600" b="1" cap="small" spc="4000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20926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Commonwealth of Virginia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9804" y="5056569"/>
            <a:ext cx="406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18387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Michael C. Westfall</a:t>
            </a:r>
          </a:p>
          <a:p>
            <a:pPr algn="ctr"/>
            <a:r>
              <a:rPr lang="en-US" sz="2400" b="1" i="1" dirty="0">
                <a:solidFill>
                  <a:srgbClr val="18387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State Inspector General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023" y="563072"/>
            <a:ext cx="10515600" cy="5678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Audit &amp; Inspection Projects at OSIG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Virginia Local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Auditors Association</a:t>
            </a:r>
          </a:p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Conference 2021</a:t>
            </a:r>
          </a:p>
          <a:p>
            <a:pPr algn="ctr"/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Mike Taylor, OSIG Deputy Inspector General</a:t>
            </a:r>
          </a:p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Camille Breland, OSIG Advanced Senior Auditor/Project Manager</a:t>
            </a:r>
          </a:p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16, 2021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0" y="0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838199" y="990631"/>
            <a:ext cx="10515600" cy="1001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7786" y="1926733"/>
            <a:ext cx="5623538" cy="480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NRLE challenges apply to other professions.</a:t>
            </a:r>
          </a:p>
          <a:p>
            <a:pPr marL="342900" lvl="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of diversity is not just about diversity. It encapsulates other factors such as leadership, culture and engagement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 vs. equity.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Unconscious bias in diversity:  </a:t>
            </a:r>
          </a:p>
          <a:p>
            <a:pPr marL="915988" lvl="1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education in addition to change.</a:t>
            </a:r>
          </a:p>
          <a:p>
            <a:pPr marL="342900" lvl="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 to look from a different viewpoint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www.osig.viginia.gov/reports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Olivia – Youth Voic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" y="2179351"/>
            <a:ext cx="5327103" cy="1524259"/>
          </a:xfrm>
          <a:prstGeom prst="rect">
            <a:avLst/>
          </a:prstGeom>
        </p:spPr>
      </p:pic>
      <p:pic>
        <p:nvPicPr>
          <p:cNvPr id="3" name="Picture 2" descr="Help me, Obi-Wan Kenobi. You’re my only hope. – WI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7" y="4043403"/>
            <a:ext cx="4697093" cy="22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1099956" y="1416192"/>
            <a:ext cx="10030499" cy="822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Past Has Taught Us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5 Good Books To Read On the History of Mathematics - Goni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5" y="2466175"/>
            <a:ext cx="8177049" cy="41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Unannounced Inspections of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Behavioral Health Facilities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11" y="1070469"/>
            <a:ext cx="114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333" y="1851378"/>
            <a:ext cx="10966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COVID on Inspections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Timing.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11" y="3108135"/>
            <a:ext cx="4518378" cy="3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Unannounced Inspections of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Behavioral Health Facilities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11" y="1070469"/>
            <a:ext cx="114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622" y="1885244"/>
            <a:ext cx="95165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results:</a:t>
            </a:r>
          </a:p>
          <a:p>
            <a:pPr marL="285750" indent="-285750"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Corrective actions taken. </a:t>
            </a:r>
          </a:p>
          <a:p>
            <a:pPr marL="285750" indent="-285750"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being made.</a:t>
            </a:r>
          </a:p>
          <a:p>
            <a:pPr marL="285750" indent="-285750"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staff aware of COVID protocols.</a:t>
            </a:r>
          </a:p>
          <a:p>
            <a:pPr marL="285750" indent="-285750"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Video observations showed staff were following proper procedures.</a:t>
            </a:r>
          </a:p>
          <a:p>
            <a:pPr marL="285750" indent="-285750">
              <a:buFontTx/>
              <a:buChar char="-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Unannounced Inspections of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Behavioral Health Facilities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11" y="1070469"/>
            <a:ext cx="114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41" y="1226796"/>
            <a:ext cx="6458781" cy="5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Unannounced Inspections of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Behavioral Health Facilities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11" y="1070469"/>
            <a:ext cx="114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13" y="4024997"/>
            <a:ext cx="3121152" cy="2081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5" y="1569156"/>
            <a:ext cx="65475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our report: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Could conclude on follow-up actions.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Could conclude on results from first inspection.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conclusion on the remaining facilities.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future work: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have different objectives for each facility.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inspect all facilities at the same time.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make multiple inspections at some or all facilities.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implement a management representation letter.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Mortality Review in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Behavioral Health Facilities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3689" y="2199104"/>
            <a:ext cx="114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5288" y="1738489"/>
            <a:ext cx="88843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review – July 2020 report: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Focused on policies and procedures.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lack of consistency among facilities.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lack of oversight from central office.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existing policies not reviewed periodically.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Mortality Review in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Behavioral Health Facilities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3689" y="2199104"/>
            <a:ext cx="1140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5288" y="1738489"/>
            <a:ext cx="88843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 review – March 2021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Focused on death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cases.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incomplete documentation.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facilities were missing documentation.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Found protocols were not followed.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Will be an ongoing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Clery</a:t>
            </a:r>
            <a:r>
              <a:rPr lang="en-US" dirty="0" smtClean="0"/>
              <a:t>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tx1"/>
                </a:solidFill>
                <a:ea typeface="Batang" pitchFamily="18" charset="-127"/>
              </a:rPr>
              <a:t>The </a:t>
            </a:r>
            <a:r>
              <a:rPr lang="en-US" b="0" dirty="0">
                <a:solidFill>
                  <a:schemeClr val="tx1"/>
                </a:solidFill>
                <a:ea typeface="Batang" pitchFamily="18" charset="-127"/>
              </a:rPr>
              <a:t>Clery Act requires all colleges and universities that participate in federal financial aid programs (Title IV) </a:t>
            </a:r>
            <a:r>
              <a:rPr lang="en-US" b="0" dirty="0" smtClean="0">
                <a:solidFill>
                  <a:schemeClr val="tx1"/>
                </a:solidFill>
                <a:ea typeface="Batang" pitchFamily="18" charset="-127"/>
              </a:rPr>
              <a:t>to provide </a:t>
            </a:r>
            <a:r>
              <a:rPr lang="en-US" b="0" dirty="0">
                <a:solidFill>
                  <a:schemeClr val="tx1"/>
                </a:solidFill>
                <a:ea typeface="Batang" pitchFamily="18" charset="-127"/>
              </a:rPr>
              <a:t>students and their families with accurate, complete and timely information about crime and campus safety so that they can make informed decisions. 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6E378-F569-4707-B777-33FC1A6F90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838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Clery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Potential audit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dirty="0" smtClean="0">
                <a:solidFill>
                  <a:schemeClr val="tx1"/>
                </a:solidFill>
              </a:rPr>
              <a:t>To </a:t>
            </a:r>
            <a:r>
              <a:rPr lang="en-US" sz="3600" b="0" dirty="0">
                <a:solidFill>
                  <a:schemeClr val="tx1"/>
                </a:solidFill>
              </a:rPr>
              <a:t>determine whether higher education institutions accurately reported crime statistics and published other relevant security and safety-related information required by the Clery 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Specific underlying objectives TBD after planning phase. </a:t>
            </a:r>
            <a:endParaRPr lang="en-US" sz="3600" b="0" cap="small" dirty="0">
              <a:solidFill>
                <a:schemeClr val="tx1"/>
              </a:solidFill>
              <a:ea typeface="Batang" pitchFamily="18" charset="-127"/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6E378-F569-4707-B777-33FC1A6F90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838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AGENDA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4247" y="1996158"/>
            <a:ext cx="365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9748" y="1691358"/>
            <a:ext cx="106331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DMME Diversity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Recruitment and Hiring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Unannounced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 Campus Safety (Clery 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Drinking Water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Conservation Easements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Charitable Gaming</a:t>
            </a:r>
          </a:p>
        </p:txBody>
      </p:sp>
    </p:spTree>
    <p:extLst>
      <p:ext uri="{BB962C8B-B14F-4D97-AF65-F5344CB8AC3E}">
        <p14:creationId xmlns:p14="http://schemas.microsoft.com/office/powerpoint/2010/main" val="7760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1081" y="1446417"/>
            <a:ext cx="76560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1257269" lvl="2" indent="-342891">
              <a:buFont typeface="Arial" panose="020B0604020202020204" pitchFamily="34" charset="0"/>
              <a:buChar char="•"/>
            </a:pPr>
            <a:endParaRPr lang="en-US" sz="28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lvl="1"/>
            <a:endParaRPr lang="en-US" sz="2400" b="1" cap="small" dirty="0">
              <a:solidFill>
                <a:srgbClr val="18387E"/>
              </a:solidFill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3" name="Picture 2" descr="Global Clean Water Secures $3M USD In Funding | FinSM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0" y="3828838"/>
            <a:ext cx="3822616" cy="2742170"/>
          </a:xfrm>
          <a:prstGeom prst="rect">
            <a:avLst/>
          </a:prstGeom>
        </p:spPr>
      </p:pic>
      <p:pic>
        <p:nvPicPr>
          <p:cNvPr id="4" name="Picture 3" descr="File:Kanamachi-water purification plant.JPG - Wikimedi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8" y="2841328"/>
            <a:ext cx="4492926" cy="2843142"/>
          </a:xfrm>
          <a:prstGeom prst="rect">
            <a:avLst/>
          </a:prstGeom>
        </p:spPr>
      </p:pic>
      <p:pic>
        <p:nvPicPr>
          <p:cNvPr id="5" name="Picture 4" descr="Macro Photography of Water Drops · Free Stock Phot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1" y="1417980"/>
            <a:ext cx="3981993" cy="24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4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011" y="3601037"/>
            <a:ext cx="4274820" cy="2851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882" y="1933974"/>
            <a:ext cx="5977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OSIG FY 2019 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Audit Plan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4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4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7033" y="1407259"/>
            <a:ext cx="901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78" lvl="2" algn="ctr"/>
            <a:r>
              <a:rPr lang="en-US" sz="4400" b="1" cap="small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OBJECTIVES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433" y="2007220"/>
            <a:ext cx="10760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whether ODW effectively monitors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water systems (PWSs)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 Virginia to ensure safe drinking water by continuous monitoring and water sample testing for various identified contaminates.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whether ODW effectively monitors PWSs in Virginia to ensure safe drinking water by conducting sanitary surveys (i.e., on-site inspections) of PWSs.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ODW conducts systematic reviews of water testing data in the State Drinking Water Information System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staff review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finds indications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problems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 develop over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and questionable results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could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indicate mistakes or fraud.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Examine violations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issued from 2015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2019 to assess the effectiveness of ODW monitoring and enforcement efforts.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formal enforcement actions have been taken by ODW against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PWSs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that incurred significant violations for maximum containment level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monitoring and/or reporting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requirements.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ODW is assessing or collecting civil penalties for drinking water violations. </a:t>
            </a:r>
          </a:p>
        </p:txBody>
      </p:sp>
    </p:spTree>
    <p:extLst>
      <p:ext uri="{BB962C8B-B14F-4D97-AF65-F5344CB8AC3E}">
        <p14:creationId xmlns:p14="http://schemas.microsoft.com/office/powerpoint/2010/main" val="8291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138" y="1566040"/>
            <a:ext cx="8902261" cy="14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378" lvl="2" algn="ctr"/>
            <a:r>
              <a:rPr lang="en-US" sz="4400" b="1" cap="small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ROLLING UP OUR </a:t>
            </a:r>
            <a:r>
              <a:rPr lang="en-US" sz="4400" b="1" cap="small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SLEEVES</a:t>
            </a:r>
          </a:p>
          <a:p>
            <a:pPr marL="914378" lvl="2" algn="ctr"/>
            <a:r>
              <a:rPr lang="en-US" sz="4400" b="1" cap="small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Planning Highlights</a:t>
            </a:r>
            <a:endParaRPr lang="en-US" sz="4400" b="1" cap="small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138" y="3310759"/>
            <a:ext cx="9995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“Data Rich” audit – federal and state.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measures.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leadership.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241" y="1446417"/>
            <a:ext cx="970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DIGGING IN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FIELDWORK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568" y="3429003"/>
            <a:ext cx="826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Sanitary surveys.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monitoring and sampling.</a:t>
            </a:r>
          </a:p>
        </p:txBody>
      </p:sp>
    </p:spTree>
    <p:extLst>
      <p:ext uri="{BB962C8B-B14F-4D97-AF65-F5344CB8AC3E}">
        <p14:creationId xmlns:p14="http://schemas.microsoft.com/office/powerpoint/2010/main" val="14136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6345" y="1446417"/>
            <a:ext cx="9469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DIGGING IN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FIELDWORK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696" y="3429003"/>
            <a:ext cx="7968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Formal vs. Informal Enforcement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Escalation practices.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Violations.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rders.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0634" y="1446417"/>
            <a:ext cx="8902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DIGGING IN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FIELDWORK HIGHLIGHTS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6441" y="3273774"/>
            <a:ext cx="83022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Fines and Penalties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legal proceedings.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civil penalties.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1081" y="1446417"/>
            <a:ext cx="765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Reporting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431" y="2368568"/>
            <a:ext cx="51022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Interim Report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ODW deadline for General Assembly study.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formal, but sent to Governor with a copy to the State Health Commissioner.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7" descr="Live Long and Prosper...: A Report on Repor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84" y="2395907"/>
            <a:ext cx="4849092" cy="42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Office of Drinking Water  </a:t>
            </a:r>
          </a:p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Drinking Water Regulation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1081" y="1446417"/>
            <a:ext cx="765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Out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962" y="2277414"/>
            <a:ext cx="10287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final draft phase.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Nine findings and recommendations.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ODW agreed with all the recommendations.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Conservation Easements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3741385"/>
            <a:ext cx="7342364" cy="269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112" y="1587889"/>
            <a:ext cx="6242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they?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they work?</a:t>
            </a:r>
          </a:p>
        </p:txBody>
      </p:sp>
    </p:spTree>
    <p:extLst>
      <p:ext uri="{BB962C8B-B14F-4D97-AF65-F5344CB8AC3E}">
        <p14:creationId xmlns:p14="http://schemas.microsoft.com/office/powerpoint/2010/main" val="5613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45" y="693320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70" y="2807410"/>
            <a:ext cx="3986166" cy="3591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174" y="1408386"/>
            <a:ext cx="57303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received by OSIG: 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Driven by Natural Resources Law Enforcement Diversity audit.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Virginia Plan: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 Northam appoints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Virginia’s first Chief Diversity Officer.</a:t>
            </a:r>
            <a:endParaRPr lang="en-US" sz="2800" b="1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Office of Diversity Equity and Inclusion codified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2021.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Conservation Easements</a:t>
            </a:r>
            <a:endParaRPr lang="en-US" sz="4800" b="1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896533"/>
            <a:ext cx="6129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are we auditing conservation easements?</a:t>
            </a:r>
          </a:p>
          <a:p>
            <a:endParaRPr lang="en-US" sz="2400" b="1" dirty="0"/>
          </a:p>
          <a:p>
            <a:r>
              <a:rPr lang="en-US" sz="2400" b="1" dirty="0" smtClean="0"/>
              <a:t>How did COVID impact the audit?</a:t>
            </a:r>
          </a:p>
          <a:p>
            <a:endParaRPr lang="en-US" sz="2400" b="1" dirty="0"/>
          </a:p>
          <a:p>
            <a:r>
              <a:rPr lang="en-US" sz="2400" b="1" dirty="0" smtClean="0"/>
              <a:t>Why might this matter to you?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45" y="3773611"/>
            <a:ext cx="6012617" cy="23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Charitable Gaming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711" y="1070469"/>
            <a:ext cx="11401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marR="0" lvl="0" indent="-2857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it made the plan.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49" y="3453325"/>
            <a:ext cx="4662266" cy="30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Charitable Gaming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4247" y="1996158"/>
            <a:ext cx="365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marR="0" lvl="0" indent="-2857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178" y="1422400"/>
            <a:ext cx="109050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 Objectives - OSIG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shall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review the regulatory structure of charitable gaming in Virginia, to include, at a minimum: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urrent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permitting requirements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exemptions.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revenue dedicated to charitable activities and which types of gaming revenue is excluded from this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calculation.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haritable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gaming occurring in remote locations not located in the same jurisdiction as the registered address of the charitable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organization.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nforcement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“social quarters" and “members and guests"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limitation.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structure of the Charitable Gaming Board including any changes needed to prevent conflicts 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interest.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adequacy of enforcement and resources dedicated to oversight activities of the Office of Charitable and Regulatory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Programs.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hether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regulation of charitable gaming would be more appropriately vested with the Virginia Lottery.</a:t>
            </a:r>
            <a:endParaRPr kumimoji="0" lang="en-US" sz="22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3" y="134777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Charitable Gaming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4247" y="1996158"/>
            <a:ext cx="365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285744" marR="0" lvl="0" indent="-28574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Batang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622" y="1388533"/>
            <a:ext cx="10747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on the office and how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make it happen.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36" y="3033359"/>
            <a:ext cx="5595528" cy="30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and Contact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6E378-F569-4707-B777-33FC1A6F904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8387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8387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5" descr="Grammar &amp; Usage - Excelsior College OWL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06"/>
            <a:ext cx="3920770" cy="392077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06735" y="1449435"/>
            <a:ext cx="8185265" cy="467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4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9263" indent="-34766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F. Michael Taylor, CPA,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6363" lvl="1" indent="-571500">
              <a:defRPr/>
            </a:pPr>
            <a:r>
              <a:rPr lang="en-US" dirty="0" smtClean="0">
                <a:solidFill>
                  <a:prstClr val="black"/>
                </a:solidFill>
              </a:rPr>
              <a:t>OSIG Deputy Inspector General for Audit &amp; Inspections</a:t>
            </a:r>
          </a:p>
          <a:p>
            <a:pPr marL="1376363" lvl="1" indent="-571500"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804-625-3267</a:t>
            </a:r>
          </a:p>
          <a:p>
            <a:pPr marL="1376363" lvl="1" indent="-571500">
              <a:defRPr/>
            </a:pPr>
            <a:r>
              <a:rPr lang="en-US" dirty="0" smtClean="0">
                <a:solidFill>
                  <a:prstClr val="black"/>
                </a:solidFill>
                <a:hlinkClick r:id="rId4"/>
              </a:rPr>
              <a:t>mike.taylor@osig.Virginia.gov</a:t>
            </a:r>
            <a:endParaRPr lang="en-US" dirty="0" smtClean="0">
              <a:solidFill>
                <a:prstClr val="black"/>
              </a:solidFill>
            </a:endParaRPr>
          </a:p>
          <a:p>
            <a:pPr lvl="1" indent="0">
              <a:buNone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Camille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Breland,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CIGA</a:t>
            </a:r>
          </a:p>
          <a:p>
            <a:pPr marL="1376363" marR="0" lvl="1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OSIG Advanced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Auditor/Project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Manager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6363" marR="0" lvl="1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804-418-4845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6363" marR="0" lvl="1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camille.breland@osig.virginia.gov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84" y="5696471"/>
            <a:ext cx="358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OSIG.VIRGINIA.GOV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774135" y="1384662"/>
            <a:ext cx="10515600" cy="102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DMME Do?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Uganda's Museveni Cancels Multi-Billion Chinese Minin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2" y="2801786"/>
            <a:ext cx="3418165" cy="3699990"/>
          </a:xfrm>
          <a:prstGeom prst="rect">
            <a:avLst/>
          </a:prstGeom>
        </p:spPr>
      </p:pic>
      <p:pic>
        <p:nvPicPr>
          <p:cNvPr id="10" name="Picture 9" descr="Mining tourism – Travel guide at Wikivoy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0" y="2801786"/>
            <a:ext cx="3510455" cy="3701937"/>
          </a:xfrm>
          <a:prstGeom prst="rect">
            <a:avLst/>
          </a:prstGeom>
        </p:spPr>
      </p:pic>
      <p:pic>
        <p:nvPicPr>
          <p:cNvPr id="11" name="Picture 10" descr="Renewable energy now is greater than all other forms of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59" y="2801788"/>
            <a:ext cx="3565316" cy="36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91491" y="1884555"/>
            <a:ext cx="9854881" cy="4613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TENTATIVE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current diversity recruitment strategies consistent with similar- sized and type agencies, and are those strategies effective in increasing the number of diverse candidates who apply for positions?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 application screening, testing (if applicable) and interview processes current and/or align with the true requirements of the job that would not exclude diverse candidates from being offered positions?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 DMME management support an inclusive work environment and provide employee training to promote a culture free of discrimination towards diverse employees?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current DMME outreach and/or educational programs (if applicable) designed to offer opportunities to all Virginians and promote interest in mining, minerals and energy programs</a:t>
            </a:r>
            <a:r>
              <a:rPr lang="en-US" b="1" dirty="0" smtClean="0"/>
              <a:t>?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769645" y="1350102"/>
            <a:ext cx="10515600" cy="80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77078" y="2249582"/>
            <a:ext cx="5683085" cy="4320755"/>
            <a:chOff x="1440" y="279"/>
            <a:chExt cx="9244" cy="868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9"/>
              <a:ext cx="6145" cy="4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" y="3177"/>
              <a:ext cx="3043" cy="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4449"/>
              <a:ext cx="6166" cy="4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" y="7663"/>
              <a:ext cx="2763" cy="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6027445" y="2291150"/>
            <a:ext cx="3820224" cy="4279187"/>
            <a:chOff x="1440" y="-8762"/>
            <a:chExt cx="6289" cy="8708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-8762"/>
              <a:ext cx="6265" cy="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-4467"/>
              <a:ext cx="6289" cy="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7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50279" y="3594161"/>
            <a:ext cx="1725295" cy="771525"/>
          </a:xfrm>
          <a:prstGeom prst="rect">
            <a:avLst/>
          </a:prstGeom>
        </p:spPr>
      </p:pic>
      <p:pic>
        <p:nvPicPr>
          <p:cNvPr id="18" name="image10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16390" y="5829927"/>
            <a:ext cx="180467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Title 7"/>
          <p:cNvSpPr txBox="1">
            <a:spLocks/>
          </p:cNvSpPr>
          <p:nvPr/>
        </p:nvSpPr>
        <p:spPr>
          <a:xfrm>
            <a:off x="763625" y="1479254"/>
            <a:ext cx="10515600" cy="88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Audit Methodologies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493" y="2572038"/>
            <a:ext cx="18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7639" y="5348108"/>
            <a:ext cx="275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2728" y="3650743"/>
            <a:ext cx="317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ANALYSIS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184" y="3364025"/>
            <a:ext cx="2708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HIRING PROCESS ANALYSIS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3463" y="2533028"/>
            <a:ext cx="2610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ANALYSIS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3854" y="2533027"/>
            <a:ext cx="199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ONSITES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4646" y="2194560"/>
            <a:ext cx="10486601" cy="331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Challenges </a:t>
            </a:r>
          </a:p>
          <a:p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is OSIG here?”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DMME diversity is reflective of the industry.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Duplication of effort.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4" y="91154"/>
            <a:ext cx="6675699" cy="6675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18387E"/>
          </a:solidFill>
          <a:ln>
            <a:solidFill>
              <a:srgbClr val="183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DMME Diversity Recruitment and Hiring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796970" y="1818522"/>
            <a:ext cx="10598058" cy="83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573" y="3193974"/>
            <a:ext cx="10148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Federal, state and local statistics.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data and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Affinity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DEI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xemplars and subject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atter experts.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audits.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5357</TotalTime>
  <Words>1307</Words>
  <Application>Microsoft Office PowerPoint</Application>
  <PresentationFormat>Widescreen</PresentationFormat>
  <Paragraphs>277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Batang</vt:lpstr>
      <vt:lpstr>Calibri</vt:lpstr>
      <vt:lpstr>Calibri Light</vt:lpstr>
      <vt:lpstr>Courier New</vt:lpstr>
      <vt:lpstr>Symbol</vt:lpstr>
      <vt:lpstr>Times New Roman</vt:lpstr>
      <vt:lpstr>Trebuchet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Clery Act</vt:lpstr>
      <vt:lpstr>Clery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Contact Information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Scholl, Richard (OSIG)</dc:creator>
  <cp:lastModifiedBy>Taylor, Mike (OSIG)</cp:lastModifiedBy>
  <cp:revision>263</cp:revision>
  <dcterms:created xsi:type="dcterms:W3CDTF">2017-03-16T21:03:41Z</dcterms:created>
  <dcterms:modified xsi:type="dcterms:W3CDTF">2021-06-22T19:53:14Z</dcterms:modified>
</cp:coreProperties>
</file>